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8"/>
  </p:notesMasterIdLst>
  <p:sldIdLst>
    <p:sldId id="414" r:id="rId3"/>
    <p:sldId id="273" r:id="rId4"/>
    <p:sldId id="22884" r:id="rId5"/>
    <p:sldId id="22886" r:id="rId6"/>
    <p:sldId id="22887" r:id="rId7"/>
    <p:sldId id="22885" r:id="rId8"/>
    <p:sldId id="22890" r:id="rId9"/>
    <p:sldId id="22889" r:id="rId10"/>
    <p:sldId id="22891" r:id="rId11"/>
    <p:sldId id="22892" r:id="rId12"/>
    <p:sldId id="22893" r:id="rId13"/>
    <p:sldId id="22904" r:id="rId14"/>
    <p:sldId id="22907" r:id="rId15"/>
    <p:sldId id="22908" r:id="rId16"/>
    <p:sldId id="22909" r:id="rId17"/>
    <p:sldId id="22894" r:id="rId18"/>
    <p:sldId id="22895" r:id="rId19"/>
    <p:sldId id="22896" r:id="rId20"/>
    <p:sldId id="22897" r:id="rId21"/>
    <p:sldId id="22901" r:id="rId22"/>
    <p:sldId id="22900" r:id="rId23"/>
    <p:sldId id="269" r:id="rId24"/>
    <p:sldId id="22903" r:id="rId25"/>
    <p:sldId id="22902" r:id="rId26"/>
    <p:sldId id="22899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A4A3A4"/>
          </p15:clr>
        </p15:guide>
        <p15:guide id="4" orient="horz" pos="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BC"/>
    <a:srgbClr val="D0FBFF"/>
    <a:srgbClr val="00589C"/>
    <a:srgbClr val="194A78"/>
    <a:srgbClr val="0C2362"/>
    <a:srgbClr val="0D1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  <p:guide pos="240"/>
        <p:guide orient="horz" pos="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26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28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D0309-84E8-4837-8744-03383CF1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7F7E-FAEF-4EE1-AAB7-04F61F06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74CA8B-7A47-42E3-BEE7-6FA2AC340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1A133-F617-4F7F-BF68-F56F119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6A852-46C7-40C3-88C3-65393748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588C48-D57C-4685-98E7-00AB0E01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17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FC3F-319A-47C2-9B9B-8A50B39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A4B76-2075-4D0D-A582-563661EF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ADC5A-CAFC-401A-AB12-3256A289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A27E3-D202-4203-A6E6-082995874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009F12-4391-4FC6-94CA-2E6626C0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DFCE96-8227-4134-BAB5-72D757DE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893A2B-E9E2-4645-8F37-9BE44E2E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4FB3BA-38E1-4C3F-8FA8-1CFA1FF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93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375A-A32F-4047-9514-44D6B821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6E91F-2015-44A1-91B1-D2F1870A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F576B7-A743-47EB-9D21-B144EA9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68566-9BB0-4260-984C-484AB4C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138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7BCCE-B996-4806-8952-0CF314FA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5C8A0-F46B-403F-AD01-826079A6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3DD43-BFD0-4A49-9297-3FF91B04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9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B125-5686-4C22-8AC9-9D21CCC0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3BCDD-014D-4845-A1B6-D8D5BB31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C1179C-0B81-43D7-95DD-BF28BEA2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92B47-DE2B-427A-8F31-93FE8598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317B2-67A5-47F2-9299-FE16D58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FC1EF8-ECB1-4816-B862-3746C6CB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35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373C-035E-4B4D-A969-370AD4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09BFB-F637-4B94-9B5F-8E45C9165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A33CA1-0D0A-4EB2-9B28-435A710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0B2ED-9610-427B-BB39-E0A2C0BF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3FCBB-AF0F-4EF4-BE59-2A745C0D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D23A0-2B33-409D-A944-1C23E4C1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8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1587-49A8-4039-B416-F4307C12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7B92-E413-41A1-AFE6-CB736F16C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AEEE4-B7C2-43E7-BD49-BA05E49E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414F68-78E3-429A-9874-4288D818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7A1B1-917B-4C8D-9932-0DFFDBD2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03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C3E914-D4C8-4C83-8F74-8F13479BF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41D12-B1C8-4C84-9693-C4E1925F6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C0193-5CB5-4408-B91B-2C648EDF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8C83B-C250-4377-8BE6-93FB8BE2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74601-E395-4718-9DA3-1DEB194E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15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2B6FD-F4BD-468C-B779-C842F93EB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77B8E-F284-4A7B-8B63-5D63F80C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E63BC-8FF8-4CAE-996B-968D7C27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CCEF7-9FA3-4C2F-947E-733E0EE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4391-2C3A-4CD3-8B6A-01D9639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8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9796-C96E-4974-A982-53177FAB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10DE4-77A3-44DB-A41E-66A8FF66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9D31E-A842-4492-B577-EABBC03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FD91-EA99-45E2-94D2-E2268D9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F7CD-AEAA-4CA4-9C33-48E62551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72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7DD2-3417-4280-849D-579F0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3036F9-1E9B-476B-87F0-048D1166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2CE2B-BB40-47B7-8474-140537BF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B17E4-21FF-4064-A7D9-3342D23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A7D75F-A3D5-4F34-86FF-24E68571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37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EC9557-F8F0-42CE-B98D-A8CCC98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2ABE0-4077-4D8E-AAD3-45B5D0A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8D801-2E82-4C96-BAC9-56B13281F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918B4-3F95-4A14-B2AF-34258F793431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F90C0-65A6-4A31-BD50-FBB7894F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00936-A6A1-4B8A-BA49-3F1015659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91A3C-0EAB-4EA9-B10E-362C55488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0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7226715/" TargetMode="External"/><Relationship Id="rId3" Type="http://schemas.openxmlformats.org/officeDocument/2006/relationships/hyperlink" Target="https://www.sciencedirect.com/science/article/pii/S2090123220300540" TargetMode="External"/><Relationship Id="rId7" Type="http://schemas.openxmlformats.org/officeDocument/2006/relationships/hyperlink" Target="https://www.sciencedirect.com/science/article/pii/S0048969720317393?casa_token=TOC0gvxaQFoAAAAA:JPatyZEbY0V0esSH0ORsJh5jB_3y-5UXFaUDPFbXV5pxJnPqph7jS1nWC7gYvykUGk5Efqvcog" TargetMode="External"/><Relationship Id="rId2" Type="http://schemas.openxmlformats.org/officeDocument/2006/relationships/hyperlink" Target="https://covid19.who.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drxiv.org/content/10.1101/2020.03.15.20036673v2" TargetMode="External"/><Relationship Id="rId5" Type="http://schemas.openxmlformats.org/officeDocument/2006/relationships/hyperlink" Target="https://www.proquest.com/docview/215248843?pq-origsite=gscholar&amp;fromopenview=true" TargetMode="External"/><Relationship Id="rId4" Type="http://schemas.openxmlformats.org/officeDocument/2006/relationships/hyperlink" Target="https://www.sciencedirect.com/science/article/pii/S1743919120301977?casa_token=WTZxwhWNuLEAAAAA:A3C3_1UK_TKBVPQGVcSEiXa7opKEYR2GcCfCRKIKRo1no1fhQo8rlaKkxeY8LvK4H4WbaiDBd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wunderground.com/weather/us/ny/Manhatta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3D05AB82-D34D-431B-B2A0-E99AD9D5C2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73000">
                <a:schemeClr val="accent1">
                  <a:lumMod val="94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EFD50694-D28E-49FD-AABF-AA3483D9506B}"/>
              </a:ext>
            </a:extLst>
          </p:cNvPr>
          <p:cNvSpPr>
            <a:spLocks noGrp="1"/>
          </p:cNvSpPr>
          <p:nvPr/>
        </p:nvSpPr>
        <p:spPr>
          <a:xfrm>
            <a:off x="1663154" y="2100453"/>
            <a:ext cx="9200206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The exploratory analysis of the effect of environmental factors on transmission of COVID-19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1BB83-38B6-40F6-A4D6-351221003602}"/>
              </a:ext>
            </a:extLst>
          </p:cNvPr>
          <p:cNvCxnSpPr>
            <a:cxnSpLocks/>
          </p:cNvCxnSpPr>
          <p:nvPr/>
        </p:nvCxnSpPr>
        <p:spPr>
          <a:xfrm>
            <a:off x="4284324" y="4048016"/>
            <a:ext cx="670902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94A78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8ABC2C-E903-4755-9C41-96760A392575}"/>
              </a:ext>
            </a:extLst>
          </p:cNvPr>
          <p:cNvCxnSpPr>
            <a:cxnSpLocks/>
          </p:cNvCxnSpPr>
          <p:nvPr/>
        </p:nvCxnSpPr>
        <p:spPr>
          <a:xfrm rot="10800000">
            <a:off x="929812" y="1744895"/>
            <a:ext cx="670902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94A78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5A5C7F-4BE3-45B5-959E-DA870739A36B}"/>
              </a:ext>
            </a:extLst>
          </p:cNvPr>
          <p:cNvSpPr txBox="1"/>
          <p:nvPr/>
        </p:nvSpPr>
        <p:spPr>
          <a:xfrm>
            <a:off x="929812" y="5180174"/>
            <a:ext cx="775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By: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Zhaofeng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Liu, Uhuru Kamau,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Zhao,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Shuyang Lu,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Chenhao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Zhao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F3B512-DB9F-490E-A6FC-A2891FBFB1E1}"/>
              </a:ext>
            </a:extLst>
          </p:cNvPr>
          <p:cNvSpPr txBox="1"/>
          <p:nvPr/>
        </p:nvSpPr>
        <p:spPr>
          <a:xfrm>
            <a:off x="929812" y="5618977"/>
            <a:ext cx="775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11/16/2021</a:t>
            </a:r>
          </a:p>
        </p:txBody>
      </p:sp>
    </p:spTree>
    <p:extLst>
      <p:ext uri="{BB962C8B-B14F-4D97-AF65-F5344CB8AC3E}">
        <p14:creationId xmlns:p14="http://schemas.microsoft.com/office/powerpoint/2010/main" val="354256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Cleaning Data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8CC08-22E4-40F8-A216-9A169EEB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474" y="0"/>
            <a:ext cx="2378353" cy="84653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CF34E69-5309-42A8-BA53-D729C078BA51}"/>
              </a:ext>
            </a:extLst>
          </p:cNvPr>
          <p:cNvGrpSpPr/>
          <p:nvPr/>
        </p:nvGrpSpPr>
        <p:grpSpPr>
          <a:xfrm>
            <a:off x="381000" y="789073"/>
            <a:ext cx="10957046" cy="2988389"/>
            <a:chOff x="381000" y="871265"/>
            <a:chExt cx="10957046" cy="28993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F98BEA-1AED-48B0-B15F-D711D11F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59" y="1438365"/>
              <a:ext cx="4890130" cy="22314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2D8677-7C9D-42DC-B7DE-421545DC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637" y="965510"/>
              <a:ext cx="5468108" cy="1261154"/>
            </a:xfrm>
            <a:prstGeom prst="rect">
              <a:avLst/>
            </a:prstGeom>
          </p:spPr>
        </p:pic>
        <p:sp>
          <p:nvSpPr>
            <p:cNvPr id="19" name="矩形 62">
              <a:extLst>
                <a:ext uri="{FF2B5EF4-FFF2-40B4-BE49-F238E27FC236}">
                  <a16:creationId xmlns:a16="http://schemas.microsoft.com/office/drawing/2014/main" id="{4A6EBF3C-7718-4055-BC76-FE9CDC0BB02F}"/>
                </a:ext>
              </a:extLst>
            </p:cNvPr>
            <p:cNvSpPr/>
            <p:nvPr/>
          </p:nvSpPr>
          <p:spPr>
            <a:xfrm>
              <a:off x="381000" y="871265"/>
              <a:ext cx="10957046" cy="2899351"/>
            </a:xfrm>
            <a:prstGeom prst="rect">
              <a:avLst/>
            </a:prstGeom>
            <a:noFill/>
            <a:ln w="6350">
              <a:solidFill>
                <a:srgbClr val="00589C"/>
              </a:solidFill>
            </a:ln>
          </p:spPr>
          <p:txBody>
            <a:bodyPr wrap="square" lIns="108000" tIns="612000" rIns="108000" bIns="72000" anchor="t" anchorCtr="0">
              <a:noAutofit/>
            </a:bodyPr>
            <a:lstStyle/>
            <a:p>
              <a:pPr marL="285750" indent="-285750" fontAlgn="base">
                <a:spcBef>
                  <a:spcPts val="300"/>
                </a:spcBef>
                <a:spcAft>
                  <a:spcPct val="0"/>
                </a:spcAft>
                <a:buClr>
                  <a:srgbClr val="00589C"/>
                </a:buClr>
                <a:buSzPct val="80000"/>
                <a:buFont typeface="Wingdings" panose="05000000000000000000" pitchFamily="2" charset="2"/>
                <a:buChar char="l"/>
                <a:tabLst>
                  <a:tab pos="3502025" algn="l"/>
                </a:tabLst>
                <a:defRPr/>
              </a:pPr>
              <a:endParaRPr lang="zh-CN" altLang="en-US" sz="1400" dirty="0"/>
            </a:p>
          </p:txBody>
        </p:sp>
        <p:sp>
          <p:nvSpPr>
            <p:cNvPr id="20" name="椭圆 66">
              <a:extLst>
                <a:ext uri="{FF2B5EF4-FFF2-40B4-BE49-F238E27FC236}">
                  <a16:creationId xmlns:a16="http://schemas.microsoft.com/office/drawing/2014/main" id="{73B5983F-EDFB-4067-BD6B-D60B3B9A95BE}"/>
                </a:ext>
              </a:extLst>
            </p:cNvPr>
            <p:cNvSpPr/>
            <p:nvPr/>
          </p:nvSpPr>
          <p:spPr>
            <a:xfrm>
              <a:off x="520259" y="2923014"/>
              <a:ext cx="314236" cy="314234"/>
            </a:xfrm>
            <a:prstGeom prst="ellipse">
              <a:avLst/>
            </a:prstGeom>
            <a:noFill/>
            <a:ln w="25400" cmpd="thickThin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b="1" dirty="0">
                  <a:solidFill>
                    <a:schemeClr val="bg1"/>
                  </a:solidFill>
                </a:rPr>
                <a:t>2</a:t>
              </a:r>
              <a:endParaRPr kumimoji="1" lang="zh-CN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C62BDE-4171-46F9-A01C-C48504417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9637" y="2251397"/>
              <a:ext cx="5468108" cy="38954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8AFB90-AFAB-4097-A0B7-6EDF9D09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1362" y="3181095"/>
              <a:ext cx="3966321" cy="435144"/>
            </a:xfrm>
            <a:prstGeom prst="rect">
              <a:avLst/>
            </a:prstGeom>
          </p:spPr>
        </p:pic>
        <p:sp>
          <p:nvSpPr>
            <p:cNvPr id="25" name="矩形 61">
              <a:extLst>
                <a:ext uri="{FF2B5EF4-FFF2-40B4-BE49-F238E27FC236}">
                  <a16:creationId xmlns:a16="http://schemas.microsoft.com/office/drawing/2014/main" id="{84482145-27AD-40F0-9845-D25A8DB82180}"/>
                </a:ext>
              </a:extLst>
            </p:cNvPr>
            <p:cNvSpPr/>
            <p:nvPr/>
          </p:nvSpPr>
          <p:spPr>
            <a:xfrm>
              <a:off x="520259" y="977341"/>
              <a:ext cx="4890130" cy="385099"/>
            </a:xfrm>
            <a:prstGeom prst="rect">
              <a:avLst/>
            </a:prstGeom>
            <a:solidFill>
              <a:srgbClr val="00589C"/>
            </a:solidFill>
            <a:ln w="6350">
              <a:noFill/>
            </a:ln>
          </p:spPr>
          <p:txBody>
            <a:bodyPr wrap="square" lIns="468000" tIns="36000" rIns="72000" bIns="3600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1"/>
                </a:buClr>
                <a:buSzPct val="80000"/>
                <a:tabLst>
                  <a:tab pos="3502025" algn="l"/>
                </a:tabLst>
                <a:defRPr/>
              </a:pPr>
              <a:r>
                <a:rPr lang="en-US" altLang="zh-CN" sz="1600" b="1" kern="100" dirty="0">
                  <a:solidFill>
                    <a:schemeClr val="bg1"/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Format Date</a:t>
              </a:r>
              <a:endPara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61">
              <a:extLst>
                <a:ext uri="{FF2B5EF4-FFF2-40B4-BE49-F238E27FC236}">
                  <a16:creationId xmlns:a16="http://schemas.microsoft.com/office/drawing/2014/main" id="{412E8818-7FEC-4528-BADB-EAA4844D2D07}"/>
                </a:ext>
              </a:extLst>
            </p:cNvPr>
            <p:cNvSpPr/>
            <p:nvPr/>
          </p:nvSpPr>
          <p:spPr>
            <a:xfrm>
              <a:off x="5669575" y="2745089"/>
              <a:ext cx="5468108" cy="342310"/>
            </a:xfrm>
            <a:prstGeom prst="rect">
              <a:avLst/>
            </a:prstGeom>
            <a:solidFill>
              <a:srgbClr val="00589C"/>
            </a:solidFill>
            <a:ln w="6350">
              <a:noFill/>
            </a:ln>
          </p:spPr>
          <p:txBody>
            <a:bodyPr wrap="square" lIns="468000" tIns="36000" rIns="72000" bIns="3600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1"/>
                </a:buClr>
                <a:buSzPct val="80000"/>
                <a:tabLst>
                  <a:tab pos="3502025" algn="l"/>
                </a:tabLst>
                <a:defRPr/>
              </a:pPr>
              <a:r>
                <a:rPr lang="en-US" altLang="zh-CN" sz="1600" b="1" kern="100" dirty="0">
                  <a:solidFill>
                    <a:schemeClr val="bg1"/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Format Dew Point Punctuation</a:t>
              </a:r>
              <a:endPara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906391-7A7E-4209-96B3-2A70EACF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9575" y="3265731"/>
              <a:ext cx="1409121" cy="265872"/>
            </a:xfrm>
            <a:prstGeom prst="rect">
              <a:avLst/>
            </a:prstGeom>
          </p:spPr>
        </p:pic>
      </p:grpSp>
      <p:sp>
        <p:nvSpPr>
          <p:cNvPr id="29" name="矩形 62">
            <a:extLst>
              <a:ext uri="{FF2B5EF4-FFF2-40B4-BE49-F238E27FC236}">
                <a16:creationId xmlns:a16="http://schemas.microsoft.com/office/drawing/2014/main" id="{8D2BFF9B-AA14-45E7-B74E-4C17E3BEF145}"/>
              </a:ext>
            </a:extLst>
          </p:cNvPr>
          <p:cNvSpPr/>
          <p:nvPr/>
        </p:nvSpPr>
        <p:spPr>
          <a:xfrm>
            <a:off x="381000" y="3866756"/>
            <a:ext cx="10957046" cy="2767418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A8E2CC-9E38-42F8-AC4D-2AC7DAD3BB52}"/>
              </a:ext>
            </a:extLst>
          </p:cNvPr>
          <p:cNvGrpSpPr/>
          <p:nvPr/>
        </p:nvGrpSpPr>
        <p:grpSpPr>
          <a:xfrm>
            <a:off x="520259" y="4476602"/>
            <a:ext cx="4890129" cy="2016273"/>
            <a:chOff x="520258" y="4387064"/>
            <a:chExt cx="4092837" cy="202401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881F51D-5020-4F20-9575-2DD1BE7C7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963" t="25585" r="1" b="5704"/>
            <a:stretch/>
          </p:blipFill>
          <p:spPr>
            <a:xfrm>
              <a:off x="520258" y="4806968"/>
              <a:ext cx="4092837" cy="16041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BC5997-031D-4BFC-9958-0BE745DEF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92" t="1452" r="62994" b="83842"/>
            <a:stretch/>
          </p:blipFill>
          <p:spPr>
            <a:xfrm>
              <a:off x="520259" y="4387064"/>
              <a:ext cx="4072290" cy="377459"/>
            </a:xfrm>
            <a:prstGeom prst="rect">
              <a:avLst/>
            </a:prstGeom>
          </p:spPr>
        </p:pic>
      </p:grpSp>
      <p:sp>
        <p:nvSpPr>
          <p:cNvPr id="35" name="矩形 61">
            <a:extLst>
              <a:ext uri="{FF2B5EF4-FFF2-40B4-BE49-F238E27FC236}">
                <a16:creationId xmlns:a16="http://schemas.microsoft.com/office/drawing/2014/main" id="{A293AB1A-E9C2-4C4B-A1A6-90AFF47BA74C}"/>
              </a:ext>
            </a:extLst>
          </p:cNvPr>
          <p:cNvSpPr/>
          <p:nvPr/>
        </p:nvSpPr>
        <p:spPr>
          <a:xfrm>
            <a:off x="520259" y="4009849"/>
            <a:ext cx="4890130" cy="377459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Add Season (Excel)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61">
            <a:extLst>
              <a:ext uri="{FF2B5EF4-FFF2-40B4-BE49-F238E27FC236}">
                <a16:creationId xmlns:a16="http://schemas.microsoft.com/office/drawing/2014/main" id="{B529D383-6AB5-4B30-B5EC-F20B06E1B6C8}"/>
              </a:ext>
            </a:extLst>
          </p:cNvPr>
          <p:cNvSpPr/>
          <p:nvPr/>
        </p:nvSpPr>
        <p:spPr>
          <a:xfrm>
            <a:off x="5669575" y="3982184"/>
            <a:ext cx="5468108" cy="329623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Add UV Levels (Excel)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815252-16FE-4C45-968A-9CCCB8254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575" y="4405352"/>
            <a:ext cx="5468108" cy="3760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C2E088-14BF-434C-80AE-604C422955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575" y="4852618"/>
            <a:ext cx="5468108" cy="16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175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17890D-B71C-41AF-AF79-44FBEA937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3" t="48156" b="15065"/>
          <a:stretch/>
        </p:blipFill>
        <p:spPr>
          <a:xfrm>
            <a:off x="7600631" y="-10272"/>
            <a:ext cx="4056998" cy="147351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Data Exploration- Aim I(Temperature)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A28AD6-C928-45C7-8A7A-4CADE5CEE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" y="2329072"/>
            <a:ext cx="5415011" cy="38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3C253-F5ED-4FE3-AF22-9B845B53F9CE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Summer Winter ~ COVID Bar Chart and </a:t>
            </a:r>
            <a:r>
              <a:rPr lang="en-US" altLang="zh-CN" sz="2000" dirty="0" err="1"/>
              <a:t>Wilcox.test</a:t>
            </a:r>
            <a:endParaRPr lang="en-US" altLang="zh-CN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D99E76-BDE8-4E5F-9A0B-4E1849343466}"/>
              </a:ext>
            </a:extLst>
          </p:cNvPr>
          <p:cNvCxnSpPr/>
          <p:nvPr/>
        </p:nvCxnSpPr>
        <p:spPr>
          <a:xfrm>
            <a:off x="404136" y="67056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矩形 58">
            <a:extLst>
              <a:ext uri="{FF2B5EF4-FFF2-40B4-BE49-F238E27FC236}">
                <a16:creationId xmlns:a16="http://schemas.microsoft.com/office/drawing/2014/main" id="{7911EC9B-A4A1-49DB-99D8-B867ACD1F745}"/>
              </a:ext>
            </a:extLst>
          </p:cNvPr>
          <p:cNvSpPr/>
          <p:nvPr/>
        </p:nvSpPr>
        <p:spPr>
          <a:xfrm>
            <a:off x="381000" y="1458929"/>
            <a:ext cx="11080335" cy="48802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9" name="矩形 68">
            <a:extLst>
              <a:ext uri="{FF2B5EF4-FFF2-40B4-BE49-F238E27FC236}">
                <a16:creationId xmlns:a16="http://schemas.microsoft.com/office/drawing/2014/main" id="{89A1E501-8724-450C-B2BA-1C553CFF8143}"/>
              </a:ext>
            </a:extLst>
          </p:cNvPr>
          <p:cNvSpPr/>
          <p:nvPr/>
        </p:nvSpPr>
        <p:spPr>
          <a:xfrm>
            <a:off x="482355" y="1654175"/>
            <a:ext cx="5415011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Summer &amp; Winter ~ COVID Cases Bar Chart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68">
            <a:extLst>
              <a:ext uri="{FF2B5EF4-FFF2-40B4-BE49-F238E27FC236}">
                <a16:creationId xmlns:a16="http://schemas.microsoft.com/office/drawing/2014/main" id="{4449D55C-0589-4F3B-B3EA-51883255B0E8}"/>
              </a:ext>
            </a:extLst>
          </p:cNvPr>
          <p:cNvSpPr/>
          <p:nvPr/>
        </p:nvSpPr>
        <p:spPr>
          <a:xfrm>
            <a:off x="6294635" y="3082280"/>
            <a:ext cx="4935020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 err="1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Wilcox.test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89627-0ACA-437B-A4A6-BA1172687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2"/>
          <a:stretch/>
        </p:blipFill>
        <p:spPr>
          <a:xfrm>
            <a:off x="6193511" y="3667182"/>
            <a:ext cx="5036144" cy="13188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4C8FB4-4997-47DA-97B1-48BA30321A87}"/>
              </a:ext>
            </a:extLst>
          </p:cNvPr>
          <p:cNvSpPr/>
          <p:nvPr/>
        </p:nvSpPr>
        <p:spPr>
          <a:xfrm>
            <a:off x="7325474" y="4561723"/>
            <a:ext cx="606175" cy="184935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7124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Data Exploration- Aim I(Temperature)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3C253-F5ED-4FE3-AF22-9B845B53F9CE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Temperature ~ COVID Cases visualization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D99E76-BDE8-4E5F-9A0B-4E1849343466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矩形 58">
            <a:extLst>
              <a:ext uri="{FF2B5EF4-FFF2-40B4-BE49-F238E27FC236}">
                <a16:creationId xmlns:a16="http://schemas.microsoft.com/office/drawing/2014/main" id="{E2EDAD1F-631F-4CB7-B709-D3F42DF0FD53}"/>
              </a:ext>
            </a:extLst>
          </p:cNvPr>
          <p:cNvSpPr/>
          <p:nvPr/>
        </p:nvSpPr>
        <p:spPr>
          <a:xfrm>
            <a:off x="381000" y="1458929"/>
            <a:ext cx="11080335" cy="48802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10" name="矩形 68">
            <a:extLst>
              <a:ext uri="{FF2B5EF4-FFF2-40B4-BE49-F238E27FC236}">
                <a16:creationId xmlns:a16="http://schemas.microsoft.com/office/drawing/2014/main" id="{6F481C6A-7F1C-4FAE-85F6-B32DE1832669}"/>
              </a:ext>
            </a:extLst>
          </p:cNvPr>
          <p:cNvSpPr/>
          <p:nvPr/>
        </p:nvSpPr>
        <p:spPr>
          <a:xfrm>
            <a:off x="482355" y="1654175"/>
            <a:ext cx="5415011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Temperature ~ COVID Cases Scatter Plot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2A302C4-1740-4F56-983B-03F5E10C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5" y="2305384"/>
            <a:ext cx="5415012" cy="38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68">
            <a:extLst>
              <a:ext uri="{FF2B5EF4-FFF2-40B4-BE49-F238E27FC236}">
                <a16:creationId xmlns:a16="http://schemas.microsoft.com/office/drawing/2014/main" id="{30A0825E-F7F6-4FC2-BD9B-57A83F1D9C0F}"/>
              </a:ext>
            </a:extLst>
          </p:cNvPr>
          <p:cNvSpPr/>
          <p:nvPr/>
        </p:nvSpPr>
        <p:spPr>
          <a:xfrm>
            <a:off x="6320190" y="1654175"/>
            <a:ext cx="4811728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Temperature ~ COVID Cases Box Plot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9BF3AE9-FBE4-4D6A-BF58-D47021FC9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"/>
          <a:stretch/>
        </p:blipFill>
        <p:spPr bwMode="auto">
          <a:xfrm>
            <a:off x="6191026" y="2366891"/>
            <a:ext cx="5070055" cy="327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0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Data Exploration- Aim I(Humidity)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3C253-F5ED-4FE3-AF22-9B845B53F9CE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Humidity ~ COVID Cases visualization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D99E76-BDE8-4E5F-9A0B-4E1849343466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矩形 58">
            <a:extLst>
              <a:ext uri="{FF2B5EF4-FFF2-40B4-BE49-F238E27FC236}">
                <a16:creationId xmlns:a16="http://schemas.microsoft.com/office/drawing/2014/main" id="{E2EDAD1F-631F-4CB7-B709-D3F42DF0FD53}"/>
              </a:ext>
            </a:extLst>
          </p:cNvPr>
          <p:cNvSpPr/>
          <p:nvPr/>
        </p:nvSpPr>
        <p:spPr>
          <a:xfrm>
            <a:off x="381000" y="1140113"/>
            <a:ext cx="11080335" cy="5199041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10" name="矩形 68">
            <a:extLst>
              <a:ext uri="{FF2B5EF4-FFF2-40B4-BE49-F238E27FC236}">
                <a16:creationId xmlns:a16="http://schemas.microsoft.com/office/drawing/2014/main" id="{6F481C6A-7F1C-4FAE-85F6-B32DE1832669}"/>
              </a:ext>
            </a:extLst>
          </p:cNvPr>
          <p:cNvSpPr/>
          <p:nvPr/>
        </p:nvSpPr>
        <p:spPr>
          <a:xfrm>
            <a:off x="522529" y="1273509"/>
            <a:ext cx="10804204" cy="485751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Humidity Customized Index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68">
            <a:extLst>
              <a:ext uri="{FF2B5EF4-FFF2-40B4-BE49-F238E27FC236}">
                <a16:creationId xmlns:a16="http://schemas.microsoft.com/office/drawing/2014/main" id="{30A0825E-F7F6-4FC2-BD9B-57A83F1D9C0F}"/>
              </a:ext>
            </a:extLst>
          </p:cNvPr>
          <p:cNvSpPr/>
          <p:nvPr/>
        </p:nvSpPr>
        <p:spPr>
          <a:xfrm>
            <a:off x="522529" y="2762459"/>
            <a:ext cx="3291456" cy="485751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Correlation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68">
            <a:extLst>
              <a:ext uri="{FF2B5EF4-FFF2-40B4-BE49-F238E27FC236}">
                <a16:creationId xmlns:a16="http://schemas.microsoft.com/office/drawing/2014/main" id="{7A44A8C1-721B-48F0-AF78-9C950B88DB0D}"/>
              </a:ext>
            </a:extLst>
          </p:cNvPr>
          <p:cNvSpPr/>
          <p:nvPr/>
        </p:nvSpPr>
        <p:spPr>
          <a:xfrm>
            <a:off x="3948587" y="2761017"/>
            <a:ext cx="7378146" cy="485751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Humidity Index ~ COVID Cases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5CD1A2E9-D6C2-41B4-BE8E-72DFC93D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87" y="3403345"/>
            <a:ext cx="3638688" cy="276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526AC90-FB39-4B1C-9B85-5EEBB280B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4881" r="2663" b="12737"/>
          <a:stretch/>
        </p:blipFill>
        <p:spPr bwMode="auto">
          <a:xfrm>
            <a:off x="7587275" y="3478635"/>
            <a:ext cx="3739458" cy="26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17439C8-5F1C-4B72-A431-AC6F6657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9" y="3296351"/>
            <a:ext cx="3291456" cy="276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793A6A-FA8B-4FD9-A629-AB94546BE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29" y="1861490"/>
            <a:ext cx="10804203" cy="7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400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Data Exploration- Aim II(UV)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3C253-F5ED-4FE3-AF22-9B845B53F9CE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Ultraviolet ~ COVID Cases visualization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D99E76-BDE8-4E5F-9A0B-4E1849343466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矩形 58">
            <a:extLst>
              <a:ext uri="{FF2B5EF4-FFF2-40B4-BE49-F238E27FC236}">
                <a16:creationId xmlns:a16="http://schemas.microsoft.com/office/drawing/2014/main" id="{E2EDAD1F-631F-4CB7-B709-D3F42DF0FD53}"/>
              </a:ext>
            </a:extLst>
          </p:cNvPr>
          <p:cNvSpPr/>
          <p:nvPr/>
        </p:nvSpPr>
        <p:spPr>
          <a:xfrm>
            <a:off x="381000" y="1458929"/>
            <a:ext cx="11080335" cy="48802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10" name="矩形 68">
            <a:extLst>
              <a:ext uri="{FF2B5EF4-FFF2-40B4-BE49-F238E27FC236}">
                <a16:creationId xmlns:a16="http://schemas.microsoft.com/office/drawing/2014/main" id="{6F481C6A-7F1C-4FAE-85F6-B32DE1832669}"/>
              </a:ext>
            </a:extLst>
          </p:cNvPr>
          <p:cNvSpPr/>
          <p:nvPr/>
        </p:nvSpPr>
        <p:spPr>
          <a:xfrm>
            <a:off x="542562" y="1653288"/>
            <a:ext cx="4758903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UV(Ultraviolet) ~ COVID Cases Bar Chart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CA35CAB9-3F2C-4FB6-A136-07713499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48" y="2251602"/>
            <a:ext cx="3996943" cy="28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68">
            <a:extLst>
              <a:ext uri="{FF2B5EF4-FFF2-40B4-BE49-F238E27FC236}">
                <a16:creationId xmlns:a16="http://schemas.microsoft.com/office/drawing/2014/main" id="{57830741-8381-4BFC-9B20-EE844780883F}"/>
              </a:ext>
            </a:extLst>
          </p:cNvPr>
          <p:cNvSpPr/>
          <p:nvPr/>
        </p:nvSpPr>
        <p:spPr>
          <a:xfrm>
            <a:off x="5463027" y="1653288"/>
            <a:ext cx="5863705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UV(Ultraviolet) ~ COVID Cases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98665ED0-9553-447E-B9D2-3ABFEF14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t="3870" r="3368" b="14799"/>
          <a:stretch/>
        </p:blipFill>
        <p:spPr bwMode="auto">
          <a:xfrm>
            <a:off x="8783147" y="4748749"/>
            <a:ext cx="2543585" cy="15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C994E29-602D-4146-92EC-44C51800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2" y="2712378"/>
            <a:ext cx="4543305" cy="32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872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EC952C-5650-4CAD-A4FE-14F429DE1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6"/>
          <a:stretch/>
        </p:blipFill>
        <p:spPr>
          <a:xfrm>
            <a:off x="498340" y="2220529"/>
            <a:ext cx="5676429" cy="67709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Simple Linear Regression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D99E76-BDE8-4E5F-9A0B-4E1849343466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矩形 58">
            <a:extLst>
              <a:ext uri="{FF2B5EF4-FFF2-40B4-BE49-F238E27FC236}">
                <a16:creationId xmlns:a16="http://schemas.microsoft.com/office/drawing/2014/main" id="{E2EDAD1F-631F-4CB7-B709-D3F42DF0FD53}"/>
              </a:ext>
            </a:extLst>
          </p:cNvPr>
          <p:cNvSpPr/>
          <p:nvPr/>
        </p:nvSpPr>
        <p:spPr>
          <a:xfrm>
            <a:off x="381000" y="1093789"/>
            <a:ext cx="11080335" cy="5245366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10" name="矩形 68">
            <a:extLst>
              <a:ext uri="{FF2B5EF4-FFF2-40B4-BE49-F238E27FC236}">
                <a16:creationId xmlns:a16="http://schemas.microsoft.com/office/drawing/2014/main" id="{6F481C6A-7F1C-4FAE-85F6-B32DE1832669}"/>
              </a:ext>
            </a:extLst>
          </p:cNvPr>
          <p:cNvSpPr/>
          <p:nvPr/>
        </p:nvSpPr>
        <p:spPr>
          <a:xfrm>
            <a:off x="498340" y="1653288"/>
            <a:ext cx="5562784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Temperature ~ COVID Cases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BF93CB-C392-43B7-AA6A-04DF7EB0BB66}"/>
              </a:ext>
            </a:extLst>
          </p:cNvPr>
          <p:cNvSpPr/>
          <p:nvPr/>
        </p:nvSpPr>
        <p:spPr>
          <a:xfrm>
            <a:off x="2860946" y="2588585"/>
            <a:ext cx="881794" cy="271245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矩形 68">
            <a:extLst>
              <a:ext uri="{FF2B5EF4-FFF2-40B4-BE49-F238E27FC236}">
                <a16:creationId xmlns:a16="http://schemas.microsoft.com/office/drawing/2014/main" id="{42E8D369-A7A1-4BA9-AFBE-8D08C4E9510F}"/>
              </a:ext>
            </a:extLst>
          </p:cNvPr>
          <p:cNvSpPr/>
          <p:nvPr/>
        </p:nvSpPr>
        <p:spPr>
          <a:xfrm>
            <a:off x="498340" y="2968049"/>
            <a:ext cx="5552150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Improved Temperature ~ log COVID Cases 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9F3CFD-353F-4DA0-A2B2-CE5D8BAE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4"/>
          <a:stretch/>
        </p:blipFill>
        <p:spPr>
          <a:xfrm>
            <a:off x="498341" y="3519122"/>
            <a:ext cx="5552150" cy="74067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D0C39C8-943F-4778-A220-E09074B8499C}"/>
              </a:ext>
            </a:extLst>
          </p:cNvPr>
          <p:cNvSpPr/>
          <p:nvPr/>
        </p:nvSpPr>
        <p:spPr>
          <a:xfrm>
            <a:off x="2540735" y="3941137"/>
            <a:ext cx="881794" cy="271245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矩形 61">
            <a:extLst>
              <a:ext uri="{FF2B5EF4-FFF2-40B4-BE49-F238E27FC236}">
                <a16:creationId xmlns:a16="http://schemas.microsoft.com/office/drawing/2014/main" id="{34337AD7-CE2D-43CF-8DCC-6AEAA86FFC4F}"/>
              </a:ext>
            </a:extLst>
          </p:cNvPr>
          <p:cNvSpPr/>
          <p:nvPr/>
        </p:nvSpPr>
        <p:spPr>
          <a:xfrm>
            <a:off x="6124633" y="1638934"/>
            <a:ext cx="5251352" cy="455964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Humidity ~ COVID Cases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64ACBF-1219-4FA7-8068-BB056086F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88"/>
          <a:stretch/>
        </p:blipFill>
        <p:spPr>
          <a:xfrm>
            <a:off x="6135840" y="2175417"/>
            <a:ext cx="5251353" cy="72220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DD6803B-7ED7-445E-A445-5ABB2AAF73D2}"/>
              </a:ext>
            </a:extLst>
          </p:cNvPr>
          <p:cNvSpPr/>
          <p:nvPr/>
        </p:nvSpPr>
        <p:spPr>
          <a:xfrm>
            <a:off x="8309412" y="2588120"/>
            <a:ext cx="881794" cy="271245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矩形 61">
            <a:extLst>
              <a:ext uri="{FF2B5EF4-FFF2-40B4-BE49-F238E27FC236}">
                <a16:creationId xmlns:a16="http://schemas.microsoft.com/office/drawing/2014/main" id="{EB865F6D-184B-4B3E-B8F6-A8117AE4190F}"/>
              </a:ext>
            </a:extLst>
          </p:cNvPr>
          <p:cNvSpPr/>
          <p:nvPr/>
        </p:nvSpPr>
        <p:spPr>
          <a:xfrm>
            <a:off x="6138678" y="2978139"/>
            <a:ext cx="5251352" cy="455964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Improved Humidity ~ log COVID Cases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3AE6F9-7235-4BF1-A9BE-E4D4EFB9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839" y="3469874"/>
            <a:ext cx="5251351" cy="73735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5C3C02FA-C08D-4197-91CD-198D7C7EB7AE}"/>
              </a:ext>
            </a:extLst>
          </p:cNvPr>
          <p:cNvSpPr/>
          <p:nvPr/>
        </p:nvSpPr>
        <p:spPr>
          <a:xfrm>
            <a:off x="8020024" y="3905023"/>
            <a:ext cx="881794" cy="271245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055475-C543-41E3-9864-AAB6B1EED39A}"/>
              </a:ext>
            </a:extLst>
          </p:cNvPr>
          <p:cNvSpPr txBox="1"/>
          <p:nvPr/>
        </p:nvSpPr>
        <p:spPr>
          <a:xfrm>
            <a:off x="5701640" y="1171344"/>
            <a:ext cx="55185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AIM I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BA0BE-0325-4D94-9B8B-298FC148F417}"/>
              </a:ext>
            </a:extLst>
          </p:cNvPr>
          <p:cNvSpPr txBox="1"/>
          <p:nvPr/>
        </p:nvSpPr>
        <p:spPr>
          <a:xfrm>
            <a:off x="5701640" y="4249057"/>
            <a:ext cx="55185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AIM II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文本框 259">
            <a:extLst>
              <a:ext uri="{FF2B5EF4-FFF2-40B4-BE49-F238E27FC236}">
                <a16:creationId xmlns:a16="http://schemas.microsoft.com/office/drawing/2014/main" id="{CD04F003-977C-4C6B-9773-33795B072D9E}"/>
              </a:ext>
            </a:extLst>
          </p:cNvPr>
          <p:cNvSpPr txBox="1"/>
          <p:nvPr/>
        </p:nvSpPr>
        <p:spPr>
          <a:xfrm>
            <a:off x="498340" y="4618386"/>
            <a:ext cx="5518562" cy="455963"/>
          </a:xfrm>
          <a:prstGeom prst="rect">
            <a:avLst/>
          </a:prstGeom>
          <a:solidFill>
            <a:srgbClr val="D0FBFF"/>
          </a:solidFill>
        </p:spPr>
        <p:txBody>
          <a:bodyPr wrap="square" lIns="360000" anchor="ctr" anchorCtr="0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00AABC"/>
                </a:solidFill>
                <a:latin typeface="+mn-ea"/>
              </a:rPr>
              <a:t> </a:t>
            </a:r>
            <a:r>
              <a:rPr lang="en-US" altLang="zh-CN" sz="1600" b="1" dirty="0">
                <a:solidFill>
                  <a:srgbClr val="00AABC"/>
                </a:solidFill>
                <a:latin typeface="+mn-ea"/>
              </a:rPr>
              <a:t>UV ~ COVID Cases</a:t>
            </a:r>
            <a:endParaRPr lang="zh-CN" altLang="en-US" sz="1600" b="1" dirty="0">
              <a:solidFill>
                <a:srgbClr val="00AABC"/>
              </a:solidFill>
              <a:latin typeface="+mn-ea"/>
            </a:endParaRPr>
          </a:p>
        </p:txBody>
      </p:sp>
      <p:pic>
        <p:nvPicPr>
          <p:cNvPr id="6144" name="Picture 6143">
            <a:extLst>
              <a:ext uri="{FF2B5EF4-FFF2-40B4-BE49-F238E27FC236}">
                <a16:creationId xmlns:a16="http://schemas.microsoft.com/office/drawing/2014/main" id="{F0424940-4FD1-46B3-A19B-CCF2F1BF01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193"/>
          <a:stretch/>
        </p:blipFill>
        <p:spPr>
          <a:xfrm>
            <a:off x="498340" y="5152235"/>
            <a:ext cx="5518562" cy="69068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BB4668F-4D4B-444E-BC5E-29385CA25C98}"/>
              </a:ext>
            </a:extLst>
          </p:cNvPr>
          <p:cNvSpPr/>
          <p:nvPr/>
        </p:nvSpPr>
        <p:spPr>
          <a:xfrm>
            <a:off x="2534298" y="5571675"/>
            <a:ext cx="989737" cy="349131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6" name="文本框 259">
            <a:extLst>
              <a:ext uri="{FF2B5EF4-FFF2-40B4-BE49-F238E27FC236}">
                <a16:creationId xmlns:a16="http://schemas.microsoft.com/office/drawing/2014/main" id="{CBF3DF8A-61BE-4C87-B19C-FD296C2FE95C}"/>
              </a:ext>
            </a:extLst>
          </p:cNvPr>
          <p:cNvSpPr txBox="1"/>
          <p:nvPr/>
        </p:nvSpPr>
        <p:spPr>
          <a:xfrm>
            <a:off x="6096000" y="4616676"/>
            <a:ext cx="5291190" cy="455963"/>
          </a:xfrm>
          <a:prstGeom prst="rect">
            <a:avLst/>
          </a:prstGeom>
          <a:solidFill>
            <a:srgbClr val="D0FBFF"/>
          </a:solidFill>
        </p:spPr>
        <p:txBody>
          <a:bodyPr wrap="square" lIns="360000" anchor="ctr" anchorCtr="0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00AABC"/>
                </a:solidFill>
                <a:latin typeface="+mn-ea"/>
              </a:rPr>
              <a:t> </a:t>
            </a:r>
            <a:r>
              <a:rPr lang="en-US" altLang="zh-CN" sz="1600" b="1" dirty="0">
                <a:solidFill>
                  <a:srgbClr val="00AABC"/>
                </a:solidFill>
                <a:latin typeface="+mn-ea"/>
              </a:rPr>
              <a:t>Improved UV ~ log COVID Cases</a:t>
            </a:r>
            <a:endParaRPr lang="zh-CN" altLang="en-US" sz="1600" b="1" dirty="0">
              <a:solidFill>
                <a:srgbClr val="00AABC"/>
              </a:solidFill>
              <a:latin typeface="+mn-ea"/>
            </a:endParaRPr>
          </a:p>
        </p:txBody>
      </p:sp>
      <p:pic>
        <p:nvPicPr>
          <p:cNvPr id="6147" name="Picture 6146">
            <a:extLst>
              <a:ext uri="{FF2B5EF4-FFF2-40B4-BE49-F238E27FC236}">
                <a16:creationId xmlns:a16="http://schemas.microsoft.com/office/drawing/2014/main" id="{15B9E92C-954E-4700-944A-68805A64E3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14"/>
          <a:stretch/>
        </p:blipFill>
        <p:spPr>
          <a:xfrm>
            <a:off x="6072633" y="5165387"/>
            <a:ext cx="5315880" cy="69068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BA93E07-847C-462E-93F6-B1408A5D24C1}"/>
              </a:ext>
            </a:extLst>
          </p:cNvPr>
          <p:cNvSpPr/>
          <p:nvPr/>
        </p:nvSpPr>
        <p:spPr>
          <a:xfrm>
            <a:off x="7575763" y="5506940"/>
            <a:ext cx="989737" cy="349131"/>
          </a:xfrm>
          <a:prstGeom prst="ellipse">
            <a:avLst/>
          </a:prstGeom>
          <a:noFill/>
          <a:ln w="28575" cap="flat">
            <a:solidFill>
              <a:schemeClr val="accent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8787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Times Series Prediction Model 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A623B-7AD2-4FB3-AED2-6111882568CB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Preparation for the models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1BCFB-F592-4C2A-BED7-4A9E43E6DE29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0AC7A-C095-4E46-ADC2-687466FDC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8" b="8481"/>
          <a:stretch/>
        </p:blipFill>
        <p:spPr>
          <a:xfrm>
            <a:off x="7526966" y="41924"/>
            <a:ext cx="4453907" cy="877769"/>
          </a:xfrm>
          <a:prstGeom prst="rect">
            <a:avLst/>
          </a:prstGeom>
        </p:spPr>
      </p:pic>
      <p:pic>
        <p:nvPicPr>
          <p:cNvPr id="10" name="Screen Shot 2021-11-13 at 4.37.45 PM.png" descr="Screen Shot 2021-11-13 at 4.37.45 PM.png">
            <a:extLst>
              <a:ext uri="{FF2B5EF4-FFF2-40B4-BE49-F238E27FC236}">
                <a16:creationId xmlns:a16="http://schemas.microsoft.com/office/drawing/2014/main" id="{5BA78344-E54F-44E3-AF3F-996AAF54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92" y="1258737"/>
            <a:ext cx="86741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he time series plot of the incidence of COVID-19">
            <a:extLst>
              <a:ext uri="{FF2B5EF4-FFF2-40B4-BE49-F238E27FC236}">
                <a16:creationId xmlns:a16="http://schemas.microsoft.com/office/drawing/2014/main" id="{EB84A18B-A1E1-4345-9D6E-E31F33959508}"/>
              </a:ext>
            </a:extLst>
          </p:cNvPr>
          <p:cNvSpPr txBox="1"/>
          <p:nvPr/>
        </p:nvSpPr>
        <p:spPr>
          <a:xfrm>
            <a:off x="3954731" y="3698071"/>
            <a:ext cx="467156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The time series plot of the incidence of COVID-19</a:t>
            </a:r>
          </a:p>
        </p:txBody>
      </p:sp>
      <p:pic>
        <p:nvPicPr>
          <p:cNvPr id="13" name="Screen Shot 2021-11-13 at 4.39.02 PM.png" descr="Screen Shot 2021-11-13 at 4.39.02 PM.png">
            <a:extLst>
              <a:ext uri="{FF2B5EF4-FFF2-40B4-BE49-F238E27FC236}">
                <a16:creationId xmlns:a16="http://schemas.microsoft.com/office/drawing/2014/main" id="{40269E87-D4F6-4FF7-B021-73164D96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41" y="4026098"/>
            <a:ext cx="8775701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Differentiation of the time series">
            <a:extLst>
              <a:ext uri="{FF2B5EF4-FFF2-40B4-BE49-F238E27FC236}">
                <a16:creationId xmlns:a16="http://schemas.microsoft.com/office/drawing/2014/main" id="{872138A3-27FD-484E-A0CB-71BA37E78F3C}"/>
              </a:ext>
            </a:extLst>
          </p:cNvPr>
          <p:cNvSpPr txBox="1"/>
          <p:nvPr/>
        </p:nvSpPr>
        <p:spPr>
          <a:xfrm>
            <a:off x="3998429" y="6268819"/>
            <a:ext cx="318008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Differentiation of the time series </a:t>
            </a:r>
          </a:p>
        </p:txBody>
      </p:sp>
      <p:sp>
        <p:nvSpPr>
          <p:cNvPr id="29" name="矩形 62">
            <a:extLst>
              <a:ext uri="{FF2B5EF4-FFF2-40B4-BE49-F238E27FC236}">
                <a16:creationId xmlns:a16="http://schemas.microsoft.com/office/drawing/2014/main" id="{046BC4B1-5CBF-41DF-8F23-77D2CED4BA66}"/>
              </a:ext>
            </a:extLst>
          </p:cNvPr>
          <p:cNvSpPr/>
          <p:nvPr/>
        </p:nvSpPr>
        <p:spPr>
          <a:xfrm>
            <a:off x="1500026" y="4140484"/>
            <a:ext cx="9154275" cy="2493689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  <p:sp>
        <p:nvSpPr>
          <p:cNvPr id="30" name="矩形 62">
            <a:extLst>
              <a:ext uri="{FF2B5EF4-FFF2-40B4-BE49-F238E27FC236}">
                <a16:creationId xmlns:a16="http://schemas.microsoft.com/office/drawing/2014/main" id="{92485E8C-A4DA-46BB-A865-5656D0A6C365}"/>
              </a:ext>
            </a:extLst>
          </p:cNvPr>
          <p:cNvSpPr/>
          <p:nvPr/>
        </p:nvSpPr>
        <p:spPr>
          <a:xfrm>
            <a:off x="1500026" y="1274239"/>
            <a:ext cx="9154275" cy="2767418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73153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Times Series Prediction Model 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A623B-7AD2-4FB3-AED2-6111882568CB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Preparation for the models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1BCFB-F592-4C2A-BED7-4A9E43E6DE29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矩形 62">
            <a:extLst>
              <a:ext uri="{FF2B5EF4-FFF2-40B4-BE49-F238E27FC236}">
                <a16:creationId xmlns:a16="http://schemas.microsoft.com/office/drawing/2014/main" id="{046BC4B1-5CBF-41DF-8F23-77D2CED4BA66}"/>
              </a:ext>
            </a:extLst>
          </p:cNvPr>
          <p:cNvSpPr/>
          <p:nvPr/>
        </p:nvSpPr>
        <p:spPr>
          <a:xfrm>
            <a:off x="1500026" y="1520572"/>
            <a:ext cx="9154275" cy="4232952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  <p:pic>
        <p:nvPicPr>
          <p:cNvPr id="15" name="Screen Shot 2021-11-13 at 4.39.59 PM.png" descr="Screen Shot 2021-11-13 at 4.39.59 PM.png">
            <a:extLst>
              <a:ext uri="{FF2B5EF4-FFF2-40B4-BE49-F238E27FC236}">
                <a16:creationId xmlns:a16="http://schemas.microsoft.com/office/drawing/2014/main" id="{39194735-9BD9-4F08-A34F-8948EB7B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7" y="1836236"/>
            <a:ext cx="8928101" cy="294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CF and PACF for the differentiated time series">
            <a:extLst>
              <a:ext uri="{FF2B5EF4-FFF2-40B4-BE49-F238E27FC236}">
                <a16:creationId xmlns:a16="http://schemas.microsoft.com/office/drawing/2014/main" id="{E64ECEE0-33D0-4605-B733-BF4F60B7C7EB}"/>
              </a:ext>
            </a:extLst>
          </p:cNvPr>
          <p:cNvSpPr txBox="1"/>
          <p:nvPr/>
        </p:nvSpPr>
        <p:spPr>
          <a:xfrm>
            <a:off x="3874964" y="5117384"/>
            <a:ext cx="444207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ACF and PACF for the differentiated time series</a:t>
            </a:r>
          </a:p>
        </p:txBody>
      </p:sp>
    </p:spTree>
    <p:extLst>
      <p:ext uri="{BB962C8B-B14F-4D97-AF65-F5344CB8AC3E}">
        <p14:creationId xmlns:p14="http://schemas.microsoft.com/office/powerpoint/2010/main" val="3861875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Times Series Prediction Model 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A623B-7AD2-4FB3-AED2-6111882568CB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Single-variable 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1BCFB-F592-4C2A-BED7-4A9E43E6DE29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矩形 62">
            <a:extLst>
              <a:ext uri="{FF2B5EF4-FFF2-40B4-BE49-F238E27FC236}">
                <a16:creationId xmlns:a16="http://schemas.microsoft.com/office/drawing/2014/main" id="{2A11F52F-C644-4E19-A22D-C46F4ADED5BC}"/>
              </a:ext>
            </a:extLst>
          </p:cNvPr>
          <p:cNvSpPr/>
          <p:nvPr/>
        </p:nvSpPr>
        <p:spPr>
          <a:xfrm>
            <a:off x="381000" y="1054825"/>
            <a:ext cx="10957046" cy="5579349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  <p:sp>
        <p:nvSpPr>
          <p:cNvPr id="17" name="矩形 61">
            <a:extLst>
              <a:ext uri="{FF2B5EF4-FFF2-40B4-BE49-F238E27FC236}">
                <a16:creationId xmlns:a16="http://schemas.microsoft.com/office/drawing/2014/main" id="{AA295D3F-7457-4ABE-B4B2-9ED3CB0B69A5}"/>
              </a:ext>
            </a:extLst>
          </p:cNvPr>
          <p:cNvSpPr/>
          <p:nvPr/>
        </p:nvSpPr>
        <p:spPr>
          <a:xfrm>
            <a:off x="3325104" y="1179408"/>
            <a:ext cx="4890130" cy="298645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Parameters of the Model 1</a:t>
            </a:r>
          </a:p>
        </p:txBody>
      </p:sp>
      <p:graphicFrame>
        <p:nvGraphicFramePr>
          <p:cNvPr id="18" name="Table">
            <a:extLst>
              <a:ext uri="{FF2B5EF4-FFF2-40B4-BE49-F238E27FC236}">
                <a16:creationId xmlns:a16="http://schemas.microsoft.com/office/drawing/2014/main" id="{ABC5931B-8355-42BC-B533-139EC0003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709515"/>
              </p:ext>
            </p:extLst>
          </p:nvPr>
        </p:nvGraphicFramePr>
        <p:xfrm>
          <a:off x="2051260" y="1601171"/>
          <a:ext cx="7616525" cy="113316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52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AR1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MA3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PARAMETER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0.8361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-0.4127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-0.1322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0.1599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S.E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0.0491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0.0568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0.0496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0.0498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矩形 61">
            <a:extLst>
              <a:ext uri="{FF2B5EF4-FFF2-40B4-BE49-F238E27FC236}">
                <a16:creationId xmlns:a16="http://schemas.microsoft.com/office/drawing/2014/main" id="{08B256DF-0CFA-4331-863D-A8C6E2F9D230}"/>
              </a:ext>
            </a:extLst>
          </p:cNvPr>
          <p:cNvSpPr/>
          <p:nvPr/>
        </p:nvSpPr>
        <p:spPr>
          <a:xfrm>
            <a:off x="7850553" y="4325405"/>
            <a:ext cx="3419051" cy="322747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Residual Diagnose for model 1</a:t>
            </a:r>
          </a:p>
        </p:txBody>
      </p:sp>
      <p:pic>
        <p:nvPicPr>
          <p:cNvPr id="20" name="Screen Shot 2021-11-13 at 4.46.01 PM.png" descr="Screen Shot 2021-11-13 at 4.46.01 PM.png">
            <a:extLst>
              <a:ext uri="{FF2B5EF4-FFF2-40B4-BE49-F238E27FC236}">
                <a16:creationId xmlns:a16="http://schemas.microsoft.com/office/drawing/2014/main" id="{DF87E98C-566C-4E65-9A02-A9088BF1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51" y="2834638"/>
            <a:ext cx="6365356" cy="37934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54061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21-11-13 at 5.10.00 PM.png" descr="Screen Shot 2021-11-13 at 5.10.00 PM.png">
            <a:extLst>
              <a:ext uri="{FF2B5EF4-FFF2-40B4-BE49-F238E27FC236}">
                <a16:creationId xmlns:a16="http://schemas.microsoft.com/office/drawing/2014/main" id="{1DA98C8B-B970-4010-910E-DAE3B434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27" y="2776805"/>
            <a:ext cx="6365356" cy="38048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0CC2E8F4-D4A7-46C5-BA6D-99E5C7613E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3126"/>
              </p:ext>
            </p:extLst>
          </p:nvPr>
        </p:nvGraphicFramePr>
        <p:xfrm>
          <a:off x="2051260" y="1602146"/>
          <a:ext cx="7616525" cy="113316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52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3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AR1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AR2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AR3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Xreg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PARAMETER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0.4595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0.0177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0.2605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-0.6175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S.E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0.0395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0.0438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0.0391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0.1781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Times Series Prediction Model 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A623B-7AD2-4FB3-AED2-6111882568CB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Multi-variable 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1BCFB-F592-4C2A-BED7-4A9E43E6DE29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矩形 62">
            <a:extLst>
              <a:ext uri="{FF2B5EF4-FFF2-40B4-BE49-F238E27FC236}">
                <a16:creationId xmlns:a16="http://schemas.microsoft.com/office/drawing/2014/main" id="{2A11F52F-C644-4E19-A22D-C46F4ADED5BC}"/>
              </a:ext>
            </a:extLst>
          </p:cNvPr>
          <p:cNvSpPr/>
          <p:nvPr/>
        </p:nvSpPr>
        <p:spPr>
          <a:xfrm>
            <a:off x="381000" y="1054825"/>
            <a:ext cx="10957046" cy="5579349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  <p:sp>
        <p:nvSpPr>
          <p:cNvPr id="17" name="矩形 61">
            <a:extLst>
              <a:ext uri="{FF2B5EF4-FFF2-40B4-BE49-F238E27FC236}">
                <a16:creationId xmlns:a16="http://schemas.microsoft.com/office/drawing/2014/main" id="{AA295D3F-7457-4ABE-B4B2-9ED3CB0B69A5}"/>
              </a:ext>
            </a:extLst>
          </p:cNvPr>
          <p:cNvSpPr/>
          <p:nvPr/>
        </p:nvSpPr>
        <p:spPr>
          <a:xfrm>
            <a:off x="3325104" y="1179408"/>
            <a:ext cx="4890130" cy="298645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Parameters of model with external variables</a:t>
            </a:r>
          </a:p>
        </p:txBody>
      </p:sp>
      <p:sp>
        <p:nvSpPr>
          <p:cNvPr id="19" name="矩形 61">
            <a:extLst>
              <a:ext uri="{FF2B5EF4-FFF2-40B4-BE49-F238E27FC236}">
                <a16:creationId xmlns:a16="http://schemas.microsoft.com/office/drawing/2014/main" id="{08B256DF-0CFA-4331-863D-A8C6E2F9D230}"/>
              </a:ext>
            </a:extLst>
          </p:cNvPr>
          <p:cNvSpPr/>
          <p:nvPr/>
        </p:nvSpPr>
        <p:spPr>
          <a:xfrm>
            <a:off x="8140600" y="4096241"/>
            <a:ext cx="3054370" cy="707319"/>
          </a:xfrm>
          <a:prstGeom prst="rect">
            <a:avLst/>
          </a:prstGeom>
          <a:solidFill>
            <a:srgbClr val="00589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Residual diagnosis of the </a:t>
            </a: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final multi-variable model</a:t>
            </a:r>
          </a:p>
        </p:txBody>
      </p:sp>
      <p:sp>
        <p:nvSpPr>
          <p:cNvPr id="21" name="Residual diagnosis of the…">
            <a:extLst>
              <a:ext uri="{FF2B5EF4-FFF2-40B4-BE49-F238E27FC236}">
                <a16:creationId xmlns:a16="http://schemas.microsoft.com/office/drawing/2014/main" id="{B726B447-2AE0-42FF-88AB-CDA3E2330954}"/>
              </a:ext>
            </a:extLst>
          </p:cNvPr>
          <p:cNvSpPr txBox="1"/>
          <p:nvPr/>
        </p:nvSpPr>
        <p:spPr>
          <a:xfrm>
            <a:off x="8398031" y="466339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endParaRPr dirty="0"/>
          </a:p>
        </p:txBody>
      </p:sp>
      <p:sp>
        <p:nvSpPr>
          <p:cNvPr id="22" name="AIC:6950.91 VS 7058.9">
            <a:extLst>
              <a:ext uri="{FF2B5EF4-FFF2-40B4-BE49-F238E27FC236}">
                <a16:creationId xmlns:a16="http://schemas.microsoft.com/office/drawing/2014/main" id="{CFFB432C-870D-4120-8416-CCF91180A09C}"/>
              </a:ext>
            </a:extLst>
          </p:cNvPr>
          <p:cNvSpPr txBox="1"/>
          <p:nvPr/>
        </p:nvSpPr>
        <p:spPr>
          <a:xfrm>
            <a:off x="8398031" y="4866180"/>
            <a:ext cx="220373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AIC:6950.91 VS 7058.9</a:t>
            </a:r>
          </a:p>
        </p:txBody>
      </p:sp>
    </p:spTree>
    <p:extLst>
      <p:ext uri="{BB962C8B-B14F-4D97-AF65-F5344CB8AC3E}">
        <p14:creationId xmlns:p14="http://schemas.microsoft.com/office/powerpoint/2010/main" val="14659025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54218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Introduction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15" name="矩形: 圆角 66">
            <a:extLst>
              <a:ext uri="{FF2B5EF4-FFF2-40B4-BE49-F238E27FC236}">
                <a16:creationId xmlns:a16="http://schemas.microsoft.com/office/drawing/2014/main" id="{E36FDE5B-710F-4E08-A2E6-4111AF71DF93}"/>
              </a:ext>
            </a:extLst>
          </p:cNvPr>
          <p:cNvSpPr/>
          <p:nvPr/>
        </p:nvSpPr>
        <p:spPr>
          <a:xfrm>
            <a:off x="3935255" y="1040546"/>
            <a:ext cx="7605881" cy="38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F3188"/>
              </a:gs>
              <a:gs pos="100000">
                <a:srgbClr val="09153C"/>
              </a:gs>
            </a:gsLst>
            <a:lin ang="13500000" scaled="0"/>
          </a:gradFill>
          <a:ln>
            <a:noFill/>
          </a:ln>
          <a:effectLst/>
        </p:spPr>
        <p:txBody>
          <a:bodyPr rtlCol="0" anchor="ctr"/>
          <a:lstStyle/>
          <a:p>
            <a:pPr marL="4476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</a:rPr>
              <a:t>COVID Impact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6" name="矩形 67">
            <a:extLst>
              <a:ext uri="{FF2B5EF4-FFF2-40B4-BE49-F238E27FC236}">
                <a16:creationId xmlns:a16="http://schemas.microsoft.com/office/drawing/2014/main" id="{8247ACFC-F508-4CC0-B5D5-80E01523B780}"/>
              </a:ext>
            </a:extLst>
          </p:cNvPr>
          <p:cNvSpPr/>
          <p:nvPr/>
        </p:nvSpPr>
        <p:spPr>
          <a:xfrm>
            <a:off x="3885396" y="1006987"/>
            <a:ext cx="447844" cy="448316"/>
          </a:xfrm>
          <a:prstGeom prst="rect">
            <a:avLst/>
          </a:prstGeom>
          <a:solidFill>
            <a:srgbClr val="09153C"/>
          </a:solidFill>
          <a:ln w="762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tencil" panose="040409050D0802020404" pitchFamily="82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7" name="矩形: 圆角 68">
            <a:extLst>
              <a:ext uri="{FF2B5EF4-FFF2-40B4-BE49-F238E27FC236}">
                <a16:creationId xmlns:a16="http://schemas.microsoft.com/office/drawing/2014/main" id="{8C204B4E-9971-43FA-A518-4085BAE61DFC}"/>
              </a:ext>
            </a:extLst>
          </p:cNvPr>
          <p:cNvSpPr/>
          <p:nvPr/>
        </p:nvSpPr>
        <p:spPr>
          <a:xfrm>
            <a:off x="3935255" y="2464314"/>
            <a:ext cx="7605881" cy="38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F3188"/>
              </a:gs>
              <a:gs pos="100000">
                <a:srgbClr val="09153C"/>
              </a:gs>
            </a:gsLst>
            <a:lin ang="13500000" scaled="0"/>
          </a:gradFill>
          <a:ln>
            <a:noFill/>
          </a:ln>
          <a:effectLst/>
        </p:spPr>
        <p:txBody>
          <a:bodyPr rtlCol="0" anchor="ctr"/>
          <a:lstStyle/>
          <a:p>
            <a:pPr marL="4476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AIM I</a:t>
            </a:r>
            <a:r>
              <a:rPr lang="en-US" altLang="zh-CN" b="1" dirty="0">
                <a:solidFill>
                  <a:prstClr val="white"/>
                </a:solidFill>
                <a:cs typeface="+mn-cs"/>
              </a:rPr>
              <a:t>:</a:t>
            </a:r>
            <a:r>
              <a:rPr lang="zh-CN" altLang="en-US" b="1" dirty="0">
                <a:solidFill>
                  <a:prstClr val="white"/>
                </a:solidFill>
                <a:cs typeface="+mn-cs"/>
              </a:rPr>
              <a:t> </a:t>
            </a:r>
            <a:r>
              <a:rPr lang="en-US" altLang="zh-CN" b="1" dirty="0">
                <a:solidFill>
                  <a:prstClr val="white"/>
                </a:solidFill>
                <a:cs typeface="+mn-cs"/>
              </a:rPr>
              <a:t>Weather Condition (Temperature and Humidity ) ~ COVID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8" name="矩形 69">
            <a:extLst>
              <a:ext uri="{FF2B5EF4-FFF2-40B4-BE49-F238E27FC236}">
                <a16:creationId xmlns:a16="http://schemas.microsoft.com/office/drawing/2014/main" id="{CF293946-BF4B-48FC-BE53-4DE8596BDCA5}"/>
              </a:ext>
            </a:extLst>
          </p:cNvPr>
          <p:cNvSpPr/>
          <p:nvPr/>
        </p:nvSpPr>
        <p:spPr>
          <a:xfrm>
            <a:off x="3885396" y="2430755"/>
            <a:ext cx="447844" cy="448316"/>
          </a:xfrm>
          <a:prstGeom prst="rect">
            <a:avLst/>
          </a:prstGeom>
          <a:solidFill>
            <a:srgbClr val="09153C"/>
          </a:solidFill>
          <a:ln w="762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tencil" panose="040409050D0802020404" pitchFamily="82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9" name="矩形: 圆角 70">
            <a:extLst>
              <a:ext uri="{FF2B5EF4-FFF2-40B4-BE49-F238E27FC236}">
                <a16:creationId xmlns:a16="http://schemas.microsoft.com/office/drawing/2014/main" id="{AB259AC9-6844-4982-B5AF-04AF67469C24}"/>
              </a:ext>
            </a:extLst>
          </p:cNvPr>
          <p:cNvSpPr/>
          <p:nvPr/>
        </p:nvSpPr>
        <p:spPr>
          <a:xfrm>
            <a:off x="3935255" y="4547071"/>
            <a:ext cx="7605881" cy="38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F3188"/>
              </a:gs>
              <a:gs pos="100000">
                <a:srgbClr val="09153C"/>
              </a:gs>
            </a:gsLst>
            <a:lin ang="13500000" scaled="0"/>
          </a:gradFill>
          <a:ln>
            <a:noFill/>
          </a:ln>
          <a:effectLst/>
        </p:spPr>
        <p:txBody>
          <a:bodyPr rtlCol="0" anchor="ctr"/>
          <a:lstStyle/>
          <a:p>
            <a:pPr marL="4476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AIM II: Vitamin D ~ COVID</a:t>
            </a:r>
          </a:p>
        </p:txBody>
      </p:sp>
      <p:sp>
        <p:nvSpPr>
          <p:cNvPr id="20" name="矩形 71">
            <a:extLst>
              <a:ext uri="{FF2B5EF4-FFF2-40B4-BE49-F238E27FC236}">
                <a16:creationId xmlns:a16="http://schemas.microsoft.com/office/drawing/2014/main" id="{02BED438-C7D5-45E7-9E94-68DBA0471966}"/>
              </a:ext>
            </a:extLst>
          </p:cNvPr>
          <p:cNvSpPr/>
          <p:nvPr/>
        </p:nvSpPr>
        <p:spPr>
          <a:xfrm>
            <a:off x="3885396" y="4513512"/>
            <a:ext cx="447844" cy="448316"/>
          </a:xfrm>
          <a:prstGeom prst="rect">
            <a:avLst/>
          </a:prstGeom>
          <a:solidFill>
            <a:srgbClr val="09153C"/>
          </a:solidFill>
          <a:ln w="762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tencil" panose="040409050D0802020404" pitchFamily="82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2" name="矩形 73">
            <a:extLst>
              <a:ext uri="{FF2B5EF4-FFF2-40B4-BE49-F238E27FC236}">
                <a16:creationId xmlns:a16="http://schemas.microsoft.com/office/drawing/2014/main" id="{3F4AC81F-31AF-410E-9418-5AA46442AA92}"/>
              </a:ext>
            </a:extLst>
          </p:cNvPr>
          <p:cNvSpPr/>
          <p:nvPr/>
        </p:nvSpPr>
        <p:spPr>
          <a:xfrm>
            <a:off x="3918517" y="1471305"/>
            <a:ext cx="7629701" cy="932351"/>
          </a:xfrm>
          <a:prstGeom prst="rect">
            <a:avLst/>
          </a:prstGeom>
          <a:gradFill>
            <a:gsLst>
              <a:gs pos="0">
                <a:srgbClr val="AAE7FA">
                  <a:alpha val="0"/>
                </a:srgbClr>
              </a:gs>
              <a:gs pos="100000">
                <a:srgbClr val="AAE7FA">
                  <a:alpha val="20000"/>
                </a:srgbClr>
              </a:gs>
            </a:gsLst>
            <a:lin ang="135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The worldwide COVID case total is </a:t>
            </a:r>
            <a:r>
              <a:rPr kumimoji="1" lang="en-US" altLang="zh-CN" b="1" kern="1200" dirty="0">
                <a:solidFill>
                  <a:srgbClr val="0F3188"/>
                </a:solidFill>
              </a:rPr>
              <a:t>251,788,329 </a:t>
            </a:r>
            <a:r>
              <a:rPr kumimoji="1" lang="en-US" altLang="zh-CN" sz="1600" kern="1200" dirty="0"/>
              <a:t>(11/12/2021), 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with more than </a:t>
            </a:r>
            <a:r>
              <a:rPr kumimoji="1" lang="en-US" altLang="zh-CN" b="1" dirty="0">
                <a:solidFill>
                  <a:srgbClr val="00A3E0"/>
                </a:solidFill>
              </a:rPr>
              <a:t>5 million deaths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 and more than </a:t>
            </a:r>
            <a:r>
              <a:rPr kumimoji="1" lang="en-US" altLang="zh-CN" b="1" dirty="0">
                <a:solidFill>
                  <a:srgbClr val="00A3E0"/>
                </a:solidFill>
              </a:rPr>
              <a:t>6 million recoveries</a:t>
            </a:r>
          </a:p>
        </p:txBody>
      </p:sp>
      <p:sp>
        <p:nvSpPr>
          <p:cNvPr id="23" name="矩形 74">
            <a:extLst>
              <a:ext uri="{FF2B5EF4-FFF2-40B4-BE49-F238E27FC236}">
                <a16:creationId xmlns:a16="http://schemas.microsoft.com/office/drawing/2014/main" id="{E5041F36-EC0C-47A3-A0B5-65BA80155068}"/>
              </a:ext>
            </a:extLst>
          </p:cNvPr>
          <p:cNvSpPr/>
          <p:nvPr/>
        </p:nvSpPr>
        <p:spPr>
          <a:xfrm>
            <a:off x="3935255" y="2898584"/>
            <a:ext cx="7629701" cy="1567743"/>
          </a:xfrm>
          <a:prstGeom prst="rect">
            <a:avLst/>
          </a:prstGeom>
          <a:gradFill>
            <a:gsLst>
              <a:gs pos="0">
                <a:srgbClr val="AAE7FA">
                  <a:alpha val="0"/>
                </a:srgbClr>
              </a:gs>
              <a:gs pos="100000">
                <a:srgbClr val="AAE7FA">
                  <a:alpha val="20000"/>
                </a:srgbClr>
              </a:gs>
            </a:gsLst>
            <a:lin ang="135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F3188"/>
              </a:buClr>
              <a:buSzPct val="80000"/>
              <a:buFont typeface="Wingdings" panose="05000000000000000000" pitchFamily="2" charset="2"/>
              <a:buChar char="n"/>
              <a:defRPr/>
            </a:pPr>
            <a:endParaRPr kumimoji="1" lang="en-US" altLang="zh-CN" b="1" kern="1200" dirty="0">
              <a:solidFill>
                <a:srgbClr val="0F3188"/>
              </a:solidFill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F3188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1" lang="en-US" altLang="zh-CN" b="1" kern="1200" dirty="0">
                <a:solidFill>
                  <a:srgbClr val="0F3188"/>
                </a:solidFill>
              </a:rPr>
              <a:t>Temperature: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 There is a dose-response relationship suggesting a significantly negative relationship between temperature. The relationship was linear in the range from 16.8 °C to 25.8 °C and then became flat above 25.8 °C</a:t>
            </a:r>
          </a:p>
          <a:p>
            <a:pPr marL="285750" marR="0" lvl="0" indent="-28575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F3188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1" lang="en-US" altLang="zh-CN" b="1" kern="1200" dirty="0">
                <a:solidFill>
                  <a:srgbClr val="0F3188"/>
                </a:solidFill>
              </a:rPr>
              <a:t>Humidity: </a:t>
            </a:r>
            <a:r>
              <a:rPr kumimoji="1" lang="en-US" altLang="zh-CN" sz="1600" kern="1200" dirty="0"/>
              <a:t>I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n some hotter countries,  a 1% increase in humidity reduced number of daily new cases of covid by 0.85%</a:t>
            </a:r>
          </a:p>
          <a:p>
            <a:pPr marL="285750" marR="0" lvl="0" indent="-28575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0F3188"/>
              </a:buClr>
              <a:buSzPct val="80000"/>
              <a:buFont typeface="Wingdings" panose="05000000000000000000" pitchFamily="2" charset="2"/>
              <a:buChar char="n"/>
              <a:defRPr/>
            </a:pP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</a:endParaRPr>
          </a:p>
        </p:txBody>
      </p:sp>
      <p:sp>
        <p:nvSpPr>
          <p:cNvPr id="24" name="矩形 75">
            <a:extLst>
              <a:ext uri="{FF2B5EF4-FFF2-40B4-BE49-F238E27FC236}">
                <a16:creationId xmlns:a16="http://schemas.microsoft.com/office/drawing/2014/main" id="{B727653E-3B88-4AC8-A6F3-B5B60DCD2681}"/>
              </a:ext>
            </a:extLst>
          </p:cNvPr>
          <p:cNvSpPr/>
          <p:nvPr/>
        </p:nvSpPr>
        <p:spPr>
          <a:xfrm>
            <a:off x="3926440" y="4982665"/>
            <a:ext cx="7621778" cy="1492567"/>
          </a:xfrm>
          <a:prstGeom prst="rect">
            <a:avLst/>
          </a:prstGeom>
          <a:gradFill>
            <a:gsLst>
              <a:gs pos="0">
                <a:srgbClr val="AAE7FA">
                  <a:alpha val="0"/>
                </a:srgbClr>
              </a:gs>
              <a:gs pos="100000">
                <a:srgbClr val="AAE7FA">
                  <a:alpha val="20000"/>
                </a:srgbClr>
              </a:gs>
            </a:gsLst>
            <a:lin ang="135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F3188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Disease severity and mortality rates due to COVID-19 infection are greater in the elderly and chronically ill patients, populations at high risk for </a:t>
            </a:r>
            <a:r>
              <a:rPr kumimoji="1" lang="en-US" altLang="zh-CN" b="1" kern="1200" dirty="0">
                <a:solidFill>
                  <a:srgbClr val="0F3188"/>
                </a:solidFill>
              </a:rPr>
              <a:t>vitamin D deficiency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. Vitamin D plays an important role in immune function and inflammation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F3188"/>
              </a:buClr>
              <a:buSzPct val="8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As very few nutrients naturally contain vitamin D, dietary intake of vitamin D is generally insufficient, Thus sunlight plays a great part in obtaining vitamin D, which can be equally measured by </a:t>
            </a:r>
            <a:r>
              <a:rPr kumimoji="1" lang="en-US" altLang="zh-CN" b="1" kern="1200" dirty="0">
                <a:solidFill>
                  <a:srgbClr val="0F3188"/>
                </a:solidFill>
              </a:rPr>
              <a:t>ultraviolet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</a:rPr>
              <a:t>.</a:t>
            </a:r>
          </a:p>
        </p:txBody>
      </p:sp>
      <p:sp>
        <p:nvSpPr>
          <p:cNvPr id="34" name="箭头: 右 27">
            <a:extLst>
              <a:ext uri="{FF2B5EF4-FFF2-40B4-BE49-F238E27FC236}">
                <a16:creationId xmlns:a16="http://schemas.microsoft.com/office/drawing/2014/main" id="{27F46631-6CE0-48B2-8BD3-73815DD412CE}"/>
              </a:ext>
            </a:extLst>
          </p:cNvPr>
          <p:cNvSpPr/>
          <p:nvPr/>
        </p:nvSpPr>
        <p:spPr>
          <a:xfrm>
            <a:off x="2990569" y="2041234"/>
            <a:ext cx="916831" cy="2764298"/>
          </a:xfrm>
          <a:custGeom>
            <a:avLst/>
            <a:gdLst>
              <a:gd name="connsiteX0" fmla="*/ 0 w 244840"/>
              <a:gd name="connsiteY0" fmla="*/ 71577 h 286307"/>
              <a:gd name="connsiteX1" fmla="*/ 122420 w 244840"/>
              <a:gd name="connsiteY1" fmla="*/ 71577 h 286307"/>
              <a:gd name="connsiteX2" fmla="*/ 122420 w 244840"/>
              <a:gd name="connsiteY2" fmla="*/ 0 h 286307"/>
              <a:gd name="connsiteX3" fmla="*/ 244840 w 244840"/>
              <a:gd name="connsiteY3" fmla="*/ 143154 h 286307"/>
              <a:gd name="connsiteX4" fmla="*/ 122420 w 244840"/>
              <a:gd name="connsiteY4" fmla="*/ 286307 h 286307"/>
              <a:gd name="connsiteX5" fmla="*/ 122420 w 244840"/>
              <a:gd name="connsiteY5" fmla="*/ 214730 h 286307"/>
              <a:gd name="connsiteX6" fmla="*/ 0 w 244840"/>
              <a:gd name="connsiteY6" fmla="*/ 214730 h 286307"/>
              <a:gd name="connsiteX7" fmla="*/ 0 w 244840"/>
              <a:gd name="connsiteY7" fmla="*/ 71577 h 286307"/>
              <a:gd name="connsiteX0-1" fmla="*/ 0 w 634984"/>
              <a:gd name="connsiteY0-2" fmla="*/ 0 h 550010"/>
              <a:gd name="connsiteX1-3" fmla="*/ 512564 w 634984"/>
              <a:gd name="connsiteY1-4" fmla="*/ 335280 h 550010"/>
              <a:gd name="connsiteX2-5" fmla="*/ 512564 w 634984"/>
              <a:gd name="connsiteY2-6" fmla="*/ 263703 h 550010"/>
              <a:gd name="connsiteX3-7" fmla="*/ 634984 w 634984"/>
              <a:gd name="connsiteY3-8" fmla="*/ 406857 h 550010"/>
              <a:gd name="connsiteX4-9" fmla="*/ 512564 w 634984"/>
              <a:gd name="connsiteY4-10" fmla="*/ 550010 h 550010"/>
              <a:gd name="connsiteX5-11" fmla="*/ 512564 w 634984"/>
              <a:gd name="connsiteY5-12" fmla="*/ 478433 h 550010"/>
              <a:gd name="connsiteX6-13" fmla="*/ 390144 w 634984"/>
              <a:gd name="connsiteY6-14" fmla="*/ 478433 h 550010"/>
              <a:gd name="connsiteX7-15" fmla="*/ 0 w 634984"/>
              <a:gd name="connsiteY7-16" fmla="*/ 0 h 550010"/>
              <a:gd name="connsiteX0-17" fmla="*/ 0 w 634984"/>
              <a:gd name="connsiteY0-18" fmla="*/ 0 h 550010"/>
              <a:gd name="connsiteX1-19" fmla="*/ 512564 w 634984"/>
              <a:gd name="connsiteY1-20" fmla="*/ 335280 h 550010"/>
              <a:gd name="connsiteX2-21" fmla="*/ 512564 w 634984"/>
              <a:gd name="connsiteY2-22" fmla="*/ 263703 h 550010"/>
              <a:gd name="connsiteX3-23" fmla="*/ 634984 w 634984"/>
              <a:gd name="connsiteY3-24" fmla="*/ 406857 h 550010"/>
              <a:gd name="connsiteX4-25" fmla="*/ 512564 w 634984"/>
              <a:gd name="connsiteY4-26" fmla="*/ 550010 h 550010"/>
              <a:gd name="connsiteX5-27" fmla="*/ 512564 w 634984"/>
              <a:gd name="connsiteY5-28" fmla="*/ 478433 h 550010"/>
              <a:gd name="connsiteX6-29" fmla="*/ 0 w 634984"/>
              <a:gd name="connsiteY6-30" fmla="*/ 319937 h 550010"/>
              <a:gd name="connsiteX7-31" fmla="*/ 0 w 634984"/>
              <a:gd name="connsiteY7-32" fmla="*/ 0 h 550010"/>
              <a:gd name="connsiteX0-33" fmla="*/ 0 w 634984"/>
              <a:gd name="connsiteY0-34" fmla="*/ 0 h 550010"/>
              <a:gd name="connsiteX1-35" fmla="*/ 512564 w 634984"/>
              <a:gd name="connsiteY1-36" fmla="*/ 335280 h 550010"/>
              <a:gd name="connsiteX2-37" fmla="*/ 512564 w 634984"/>
              <a:gd name="connsiteY2-38" fmla="*/ 263703 h 550010"/>
              <a:gd name="connsiteX3-39" fmla="*/ 634984 w 634984"/>
              <a:gd name="connsiteY3-40" fmla="*/ 406857 h 550010"/>
              <a:gd name="connsiteX4-41" fmla="*/ 512564 w 634984"/>
              <a:gd name="connsiteY4-42" fmla="*/ 550010 h 550010"/>
              <a:gd name="connsiteX5-43" fmla="*/ 512564 w 634984"/>
              <a:gd name="connsiteY5-44" fmla="*/ 478433 h 550010"/>
              <a:gd name="connsiteX6-45" fmla="*/ 0 w 634984"/>
              <a:gd name="connsiteY6-46" fmla="*/ 319937 h 550010"/>
              <a:gd name="connsiteX7-47" fmla="*/ 0 w 634984"/>
              <a:gd name="connsiteY7-48" fmla="*/ 0 h 550010"/>
              <a:gd name="connsiteX0-49" fmla="*/ 0 w 634984"/>
              <a:gd name="connsiteY0-50" fmla="*/ 0 h 550010"/>
              <a:gd name="connsiteX1-51" fmla="*/ 512564 w 634984"/>
              <a:gd name="connsiteY1-52" fmla="*/ 335280 h 550010"/>
              <a:gd name="connsiteX2-53" fmla="*/ 512564 w 634984"/>
              <a:gd name="connsiteY2-54" fmla="*/ 263703 h 550010"/>
              <a:gd name="connsiteX3-55" fmla="*/ 634984 w 634984"/>
              <a:gd name="connsiteY3-56" fmla="*/ 406857 h 550010"/>
              <a:gd name="connsiteX4-57" fmla="*/ 512564 w 634984"/>
              <a:gd name="connsiteY4-58" fmla="*/ 550010 h 550010"/>
              <a:gd name="connsiteX5-59" fmla="*/ 512564 w 634984"/>
              <a:gd name="connsiteY5-60" fmla="*/ 478433 h 550010"/>
              <a:gd name="connsiteX6-61" fmla="*/ 0 w 634984"/>
              <a:gd name="connsiteY6-62" fmla="*/ 319937 h 550010"/>
              <a:gd name="connsiteX7-63" fmla="*/ 0 w 634984"/>
              <a:gd name="connsiteY7-64" fmla="*/ 0 h 550010"/>
              <a:gd name="connsiteX0-65" fmla="*/ 0 w 634984"/>
              <a:gd name="connsiteY0-66" fmla="*/ 0 h 550010"/>
              <a:gd name="connsiteX1-67" fmla="*/ 512564 w 634984"/>
              <a:gd name="connsiteY1-68" fmla="*/ 335280 h 550010"/>
              <a:gd name="connsiteX2-69" fmla="*/ 512564 w 634984"/>
              <a:gd name="connsiteY2-70" fmla="*/ 263703 h 550010"/>
              <a:gd name="connsiteX3-71" fmla="*/ 634984 w 634984"/>
              <a:gd name="connsiteY3-72" fmla="*/ 406857 h 550010"/>
              <a:gd name="connsiteX4-73" fmla="*/ 512564 w 634984"/>
              <a:gd name="connsiteY4-74" fmla="*/ 550010 h 550010"/>
              <a:gd name="connsiteX5-75" fmla="*/ 512564 w 634984"/>
              <a:gd name="connsiteY5-76" fmla="*/ 478433 h 550010"/>
              <a:gd name="connsiteX6-77" fmla="*/ 0 w 634984"/>
              <a:gd name="connsiteY6-78" fmla="*/ 319937 h 550010"/>
              <a:gd name="connsiteX7-79" fmla="*/ 0 w 634984"/>
              <a:gd name="connsiteY7-80" fmla="*/ 0 h 550010"/>
              <a:gd name="connsiteX0-81" fmla="*/ 0 w 640699"/>
              <a:gd name="connsiteY0-82" fmla="*/ 0 h 570965"/>
              <a:gd name="connsiteX1-83" fmla="*/ 518279 w 640699"/>
              <a:gd name="connsiteY1-84" fmla="*/ 356235 h 570965"/>
              <a:gd name="connsiteX2-85" fmla="*/ 518279 w 640699"/>
              <a:gd name="connsiteY2-86" fmla="*/ 284658 h 570965"/>
              <a:gd name="connsiteX3-87" fmla="*/ 640699 w 640699"/>
              <a:gd name="connsiteY3-88" fmla="*/ 427812 h 570965"/>
              <a:gd name="connsiteX4-89" fmla="*/ 518279 w 640699"/>
              <a:gd name="connsiteY4-90" fmla="*/ 570965 h 570965"/>
              <a:gd name="connsiteX5-91" fmla="*/ 518279 w 640699"/>
              <a:gd name="connsiteY5-92" fmla="*/ 499388 h 570965"/>
              <a:gd name="connsiteX6-93" fmla="*/ 5715 w 640699"/>
              <a:gd name="connsiteY6-94" fmla="*/ 340892 h 570965"/>
              <a:gd name="connsiteX7-95" fmla="*/ 0 w 640699"/>
              <a:gd name="connsiteY7-96" fmla="*/ 0 h 570965"/>
              <a:gd name="connsiteX0-97" fmla="*/ 0 w 640699"/>
              <a:gd name="connsiteY0-98" fmla="*/ 0 h 570965"/>
              <a:gd name="connsiteX1-99" fmla="*/ 518279 w 640699"/>
              <a:gd name="connsiteY1-100" fmla="*/ 356235 h 570965"/>
              <a:gd name="connsiteX2-101" fmla="*/ 518279 w 640699"/>
              <a:gd name="connsiteY2-102" fmla="*/ 284658 h 570965"/>
              <a:gd name="connsiteX3-103" fmla="*/ 640699 w 640699"/>
              <a:gd name="connsiteY3-104" fmla="*/ 427812 h 570965"/>
              <a:gd name="connsiteX4-105" fmla="*/ 518279 w 640699"/>
              <a:gd name="connsiteY4-106" fmla="*/ 570965 h 570965"/>
              <a:gd name="connsiteX5-107" fmla="*/ 518279 w 640699"/>
              <a:gd name="connsiteY5-108" fmla="*/ 499388 h 570965"/>
              <a:gd name="connsiteX6-109" fmla="*/ 5715 w 640699"/>
              <a:gd name="connsiteY6-110" fmla="*/ 340892 h 570965"/>
              <a:gd name="connsiteX7-111" fmla="*/ 0 w 640699"/>
              <a:gd name="connsiteY7-112" fmla="*/ 0 h 570965"/>
              <a:gd name="connsiteX0-113" fmla="*/ 3810 w 634984"/>
              <a:gd name="connsiteY0-114" fmla="*/ 0 h 572870"/>
              <a:gd name="connsiteX1-115" fmla="*/ 512564 w 634984"/>
              <a:gd name="connsiteY1-116" fmla="*/ 358140 h 572870"/>
              <a:gd name="connsiteX2-117" fmla="*/ 512564 w 634984"/>
              <a:gd name="connsiteY2-118" fmla="*/ 286563 h 572870"/>
              <a:gd name="connsiteX3-119" fmla="*/ 634984 w 634984"/>
              <a:gd name="connsiteY3-120" fmla="*/ 429717 h 572870"/>
              <a:gd name="connsiteX4-121" fmla="*/ 512564 w 634984"/>
              <a:gd name="connsiteY4-122" fmla="*/ 572870 h 572870"/>
              <a:gd name="connsiteX5-123" fmla="*/ 512564 w 634984"/>
              <a:gd name="connsiteY5-124" fmla="*/ 501293 h 572870"/>
              <a:gd name="connsiteX6-125" fmla="*/ 0 w 634984"/>
              <a:gd name="connsiteY6-126" fmla="*/ 342797 h 572870"/>
              <a:gd name="connsiteX7-127" fmla="*/ 3810 w 634984"/>
              <a:gd name="connsiteY7-128" fmla="*/ 0 h 572870"/>
              <a:gd name="connsiteX0-129" fmla="*/ 3810 w 634984"/>
              <a:gd name="connsiteY0-130" fmla="*/ 0 h 572870"/>
              <a:gd name="connsiteX1-131" fmla="*/ 512564 w 634984"/>
              <a:gd name="connsiteY1-132" fmla="*/ 358140 h 572870"/>
              <a:gd name="connsiteX2-133" fmla="*/ 512564 w 634984"/>
              <a:gd name="connsiteY2-134" fmla="*/ 286563 h 572870"/>
              <a:gd name="connsiteX3-135" fmla="*/ 634984 w 634984"/>
              <a:gd name="connsiteY3-136" fmla="*/ 429717 h 572870"/>
              <a:gd name="connsiteX4-137" fmla="*/ 512564 w 634984"/>
              <a:gd name="connsiteY4-138" fmla="*/ 572870 h 572870"/>
              <a:gd name="connsiteX5-139" fmla="*/ 512564 w 634984"/>
              <a:gd name="connsiteY5-140" fmla="*/ 501293 h 572870"/>
              <a:gd name="connsiteX6-141" fmla="*/ 0 w 634984"/>
              <a:gd name="connsiteY6-142" fmla="*/ 548537 h 572870"/>
              <a:gd name="connsiteX7-143" fmla="*/ 3810 w 634984"/>
              <a:gd name="connsiteY7-144" fmla="*/ 0 h 572870"/>
              <a:gd name="connsiteX0-145" fmla="*/ 0 w 638794"/>
              <a:gd name="connsiteY0-146" fmla="*/ 0 h 380465"/>
              <a:gd name="connsiteX1-147" fmla="*/ 516374 w 638794"/>
              <a:gd name="connsiteY1-148" fmla="*/ 165735 h 380465"/>
              <a:gd name="connsiteX2-149" fmla="*/ 516374 w 638794"/>
              <a:gd name="connsiteY2-150" fmla="*/ 94158 h 380465"/>
              <a:gd name="connsiteX3-151" fmla="*/ 638794 w 638794"/>
              <a:gd name="connsiteY3-152" fmla="*/ 237312 h 380465"/>
              <a:gd name="connsiteX4-153" fmla="*/ 516374 w 638794"/>
              <a:gd name="connsiteY4-154" fmla="*/ 380465 h 380465"/>
              <a:gd name="connsiteX5-155" fmla="*/ 516374 w 638794"/>
              <a:gd name="connsiteY5-156" fmla="*/ 308888 h 380465"/>
              <a:gd name="connsiteX6-157" fmla="*/ 3810 w 638794"/>
              <a:gd name="connsiteY6-158" fmla="*/ 356132 h 380465"/>
              <a:gd name="connsiteX7-159" fmla="*/ 0 w 638794"/>
              <a:gd name="connsiteY7-160" fmla="*/ 0 h 380465"/>
              <a:gd name="connsiteX0-161" fmla="*/ 5715 w 634984"/>
              <a:gd name="connsiteY0-162" fmla="*/ 0 h 376655"/>
              <a:gd name="connsiteX1-163" fmla="*/ 512564 w 634984"/>
              <a:gd name="connsiteY1-164" fmla="*/ 161925 h 376655"/>
              <a:gd name="connsiteX2-165" fmla="*/ 512564 w 634984"/>
              <a:gd name="connsiteY2-166" fmla="*/ 90348 h 376655"/>
              <a:gd name="connsiteX3-167" fmla="*/ 634984 w 634984"/>
              <a:gd name="connsiteY3-168" fmla="*/ 233502 h 376655"/>
              <a:gd name="connsiteX4-169" fmla="*/ 512564 w 634984"/>
              <a:gd name="connsiteY4-170" fmla="*/ 376655 h 376655"/>
              <a:gd name="connsiteX5-171" fmla="*/ 512564 w 634984"/>
              <a:gd name="connsiteY5-172" fmla="*/ 305078 h 376655"/>
              <a:gd name="connsiteX6-173" fmla="*/ 0 w 634984"/>
              <a:gd name="connsiteY6-174" fmla="*/ 352322 h 376655"/>
              <a:gd name="connsiteX7-175" fmla="*/ 5715 w 634984"/>
              <a:gd name="connsiteY7-176" fmla="*/ 0 h 376655"/>
              <a:gd name="connsiteX0-177" fmla="*/ 5715 w 634984"/>
              <a:gd name="connsiteY0-178" fmla="*/ 0 h 376655"/>
              <a:gd name="connsiteX1-179" fmla="*/ 512564 w 634984"/>
              <a:gd name="connsiteY1-180" fmla="*/ 161925 h 376655"/>
              <a:gd name="connsiteX2-181" fmla="*/ 512564 w 634984"/>
              <a:gd name="connsiteY2-182" fmla="*/ 90348 h 376655"/>
              <a:gd name="connsiteX3-183" fmla="*/ 634984 w 634984"/>
              <a:gd name="connsiteY3-184" fmla="*/ 233502 h 376655"/>
              <a:gd name="connsiteX4-185" fmla="*/ 512564 w 634984"/>
              <a:gd name="connsiteY4-186" fmla="*/ 376655 h 376655"/>
              <a:gd name="connsiteX5-187" fmla="*/ 512564 w 634984"/>
              <a:gd name="connsiteY5-188" fmla="*/ 305078 h 376655"/>
              <a:gd name="connsiteX6-189" fmla="*/ 0 w 634984"/>
              <a:gd name="connsiteY6-190" fmla="*/ 352322 h 376655"/>
              <a:gd name="connsiteX7-191" fmla="*/ 5715 w 634984"/>
              <a:gd name="connsiteY7-192" fmla="*/ 0 h 376655"/>
              <a:gd name="connsiteX0-193" fmla="*/ 5715 w 634984"/>
              <a:gd name="connsiteY0-194" fmla="*/ 0 h 376655"/>
              <a:gd name="connsiteX1-195" fmla="*/ 512564 w 634984"/>
              <a:gd name="connsiteY1-196" fmla="*/ 161925 h 376655"/>
              <a:gd name="connsiteX2-197" fmla="*/ 512564 w 634984"/>
              <a:gd name="connsiteY2-198" fmla="*/ 90348 h 376655"/>
              <a:gd name="connsiteX3-199" fmla="*/ 634984 w 634984"/>
              <a:gd name="connsiteY3-200" fmla="*/ 233502 h 376655"/>
              <a:gd name="connsiteX4-201" fmla="*/ 512564 w 634984"/>
              <a:gd name="connsiteY4-202" fmla="*/ 376655 h 376655"/>
              <a:gd name="connsiteX5-203" fmla="*/ 512564 w 634984"/>
              <a:gd name="connsiteY5-204" fmla="*/ 305078 h 376655"/>
              <a:gd name="connsiteX6-205" fmla="*/ 0 w 634984"/>
              <a:gd name="connsiteY6-206" fmla="*/ 352322 h 376655"/>
              <a:gd name="connsiteX7-207" fmla="*/ 5715 w 634984"/>
              <a:gd name="connsiteY7-208" fmla="*/ 0 h 376655"/>
              <a:gd name="connsiteX0-209" fmla="*/ 5715 w 634984"/>
              <a:gd name="connsiteY0-210" fmla="*/ 0 h 376655"/>
              <a:gd name="connsiteX1-211" fmla="*/ 512564 w 634984"/>
              <a:gd name="connsiteY1-212" fmla="*/ 161925 h 376655"/>
              <a:gd name="connsiteX2-213" fmla="*/ 512564 w 634984"/>
              <a:gd name="connsiteY2-214" fmla="*/ 90348 h 376655"/>
              <a:gd name="connsiteX3-215" fmla="*/ 634984 w 634984"/>
              <a:gd name="connsiteY3-216" fmla="*/ 233502 h 376655"/>
              <a:gd name="connsiteX4-217" fmla="*/ 512564 w 634984"/>
              <a:gd name="connsiteY4-218" fmla="*/ 376655 h 376655"/>
              <a:gd name="connsiteX5-219" fmla="*/ 512564 w 634984"/>
              <a:gd name="connsiteY5-220" fmla="*/ 305078 h 376655"/>
              <a:gd name="connsiteX6-221" fmla="*/ 0 w 634984"/>
              <a:gd name="connsiteY6-222" fmla="*/ 352322 h 376655"/>
              <a:gd name="connsiteX7-223" fmla="*/ 5715 w 634984"/>
              <a:gd name="connsiteY7-224" fmla="*/ 0 h 376655"/>
              <a:gd name="connsiteX0-225" fmla="*/ 5715 w 634984"/>
              <a:gd name="connsiteY0-226" fmla="*/ 0 h 376655"/>
              <a:gd name="connsiteX1-227" fmla="*/ 512564 w 634984"/>
              <a:gd name="connsiteY1-228" fmla="*/ 161925 h 376655"/>
              <a:gd name="connsiteX2-229" fmla="*/ 512564 w 634984"/>
              <a:gd name="connsiteY2-230" fmla="*/ 90348 h 376655"/>
              <a:gd name="connsiteX3-231" fmla="*/ 634984 w 634984"/>
              <a:gd name="connsiteY3-232" fmla="*/ 233502 h 376655"/>
              <a:gd name="connsiteX4-233" fmla="*/ 512564 w 634984"/>
              <a:gd name="connsiteY4-234" fmla="*/ 376655 h 376655"/>
              <a:gd name="connsiteX5-235" fmla="*/ 512564 w 634984"/>
              <a:gd name="connsiteY5-236" fmla="*/ 305078 h 376655"/>
              <a:gd name="connsiteX6-237" fmla="*/ 0 w 634984"/>
              <a:gd name="connsiteY6-238" fmla="*/ 352322 h 376655"/>
              <a:gd name="connsiteX7-239" fmla="*/ 5715 w 634984"/>
              <a:gd name="connsiteY7-240" fmla="*/ 0 h 376655"/>
              <a:gd name="connsiteX0-241" fmla="*/ 8 w 955139"/>
              <a:gd name="connsiteY0-242" fmla="*/ 0 h 970192"/>
              <a:gd name="connsiteX1-243" fmla="*/ 832719 w 955139"/>
              <a:gd name="connsiteY1-244" fmla="*/ 755462 h 970192"/>
              <a:gd name="connsiteX2-245" fmla="*/ 832719 w 955139"/>
              <a:gd name="connsiteY2-246" fmla="*/ 683885 h 970192"/>
              <a:gd name="connsiteX3-247" fmla="*/ 955139 w 955139"/>
              <a:gd name="connsiteY3-248" fmla="*/ 827039 h 970192"/>
              <a:gd name="connsiteX4-249" fmla="*/ 832719 w 955139"/>
              <a:gd name="connsiteY4-250" fmla="*/ 970192 h 970192"/>
              <a:gd name="connsiteX5-251" fmla="*/ 832719 w 955139"/>
              <a:gd name="connsiteY5-252" fmla="*/ 898615 h 970192"/>
              <a:gd name="connsiteX6-253" fmla="*/ 320155 w 955139"/>
              <a:gd name="connsiteY6-254" fmla="*/ 945859 h 970192"/>
              <a:gd name="connsiteX7-255" fmla="*/ 8 w 955139"/>
              <a:gd name="connsiteY7-256" fmla="*/ 0 h 970192"/>
              <a:gd name="connsiteX0-257" fmla="*/ 52267 w 1007398"/>
              <a:gd name="connsiteY0-258" fmla="*/ 0 h 3343283"/>
              <a:gd name="connsiteX1-259" fmla="*/ 884978 w 1007398"/>
              <a:gd name="connsiteY1-260" fmla="*/ 755462 h 3343283"/>
              <a:gd name="connsiteX2-261" fmla="*/ 884978 w 1007398"/>
              <a:gd name="connsiteY2-262" fmla="*/ 683885 h 3343283"/>
              <a:gd name="connsiteX3-263" fmla="*/ 1007398 w 1007398"/>
              <a:gd name="connsiteY3-264" fmla="*/ 827039 h 3343283"/>
              <a:gd name="connsiteX4-265" fmla="*/ 884978 w 1007398"/>
              <a:gd name="connsiteY4-266" fmla="*/ 970192 h 3343283"/>
              <a:gd name="connsiteX5-267" fmla="*/ 884978 w 1007398"/>
              <a:gd name="connsiteY5-268" fmla="*/ 898615 h 3343283"/>
              <a:gd name="connsiteX6-269" fmla="*/ 0 w 1007398"/>
              <a:gd name="connsiteY6-270" fmla="*/ 3343283 h 3343283"/>
              <a:gd name="connsiteX7-271" fmla="*/ 52267 w 1007398"/>
              <a:gd name="connsiteY7-272" fmla="*/ 0 h 3343283"/>
              <a:gd name="connsiteX0-273" fmla="*/ 52267 w 1007398"/>
              <a:gd name="connsiteY0-274" fmla="*/ 0 h 3343283"/>
              <a:gd name="connsiteX1-275" fmla="*/ 884978 w 1007398"/>
              <a:gd name="connsiteY1-276" fmla="*/ 755462 h 3343283"/>
              <a:gd name="connsiteX2-277" fmla="*/ 884978 w 1007398"/>
              <a:gd name="connsiteY2-278" fmla="*/ 683885 h 3343283"/>
              <a:gd name="connsiteX3-279" fmla="*/ 1007398 w 1007398"/>
              <a:gd name="connsiteY3-280" fmla="*/ 827039 h 3343283"/>
              <a:gd name="connsiteX4-281" fmla="*/ 884978 w 1007398"/>
              <a:gd name="connsiteY4-282" fmla="*/ 970192 h 3343283"/>
              <a:gd name="connsiteX5-283" fmla="*/ 884978 w 1007398"/>
              <a:gd name="connsiteY5-284" fmla="*/ 898615 h 3343283"/>
              <a:gd name="connsiteX6-285" fmla="*/ 0 w 1007398"/>
              <a:gd name="connsiteY6-286" fmla="*/ 3343283 h 3343283"/>
              <a:gd name="connsiteX7-287" fmla="*/ 52267 w 1007398"/>
              <a:gd name="connsiteY7-288" fmla="*/ 0 h 3343283"/>
              <a:gd name="connsiteX0-289" fmla="*/ 52267 w 1007398"/>
              <a:gd name="connsiteY0-290" fmla="*/ 0 h 3343283"/>
              <a:gd name="connsiteX1-291" fmla="*/ 884978 w 1007398"/>
              <a:gd name="connsiteY1-292" fmla="*/ 755462 h 3343283"/>
              <a:gd name="connsiteX2-293" fmla="*/ 884978 w 1007398"/>
              <a:gd name="connsiteY2-294" fmla="*/ 683885 h 3343283"/>
              <a:gd name="connsiteX3-295" fmla="*/ 1007398 w 1007398"/>
              <a:gd name="connsiteY3-296" fmla="*/ 827039 h 3343283"/>
              <a:gd name="connsiteX4-297" fmla="*/ 884978 w 1007398"/>
              <a:gd name="connsiteY4-298" fmla="*/ 970192 h 3343283"/>
              <a:gd name="connsiteX5-299" fmla="*/ 884978 w 1007398"/>
              <a:gd name="connsiteY5-300" fmla="*/ 898615 h 3343283"/>
              <a:gd name="connsiteX6-301" fmla="*/ 0 w 1007398"/>
              <a:gd name="connsiteY6-302" fmla="*/ 3343283 h 3343283"/>
              <a:gd name="connsiteX7-303" fmla="*/ 52267 w 1007398"/>
              <a:gd name="connsiteY7-304" fmla="*/ 0 h 3343283"/>
              <a:gd name="connsiteX0-305" fmla="*/ 52267 w 1007398"/>
              <a:gd name="connsiteY0-306" fmla="*/ 0 h 3343283"/>
              <a:gd name="connsiteX1-307" fmla="*/ 884978 w 1007398"/>
              <a:gd name="connsiteY1-308" fmla="*/ 755462 h 3343283"/>
              <a:gd name="connsiteX2-309" fmla="*/ 884978 w 1007398"/>
              <a:gd name="connsiteY2-310" fmla="*/ 683885 h 3343283"/>
              <a:gd name="connsiteX3-311" fmla="*/ 1007398 w 1007398"/>
              <a:gd name="connsiteY3-312" fmla="*/ 827039 h 3343283"/>
              <a:gd name="connsiteX4-313" fmla="*/ 884978 w 1007398"/>
              <a:gd name="connsiteY4-314" fmla="*/ 970192 h 3343283"/>
              <a:gd name="connsiteX5-315" fmla="*/ 884978 w 1007398"/>
              <a:gd name="connsiteY5-316" fmla="*/ 898615 h 3343283"/>
              <a:gd name="connsiteX6-317" fmla="*/ 0 w 1007398"/>
              <a:gd name="connsiteY6-318" fmla="*/ 3343283 h 3343283"/>
              <a:gd name="connsiteX7-319" fmla="*/ 52267 w 1007398"/>
              <a:gd name="connsiteY7-320" fmla="*/ 0 h 3343283"/>
              <a:gd name="connsiteX0-321" fmla="*/ 508558 w 1007398"/>
              <a:gd name="connsiteY0-322" fmla="*/ 0 h 2870498"/>
              <a:gd name="connsiteX1-323" fmla="*/ 884978 w 1007398"/>
              <a:gd name="connsiteY1-324" fmla="*/ 282677 h 2870498"/>
              <a:gd name="connsiteX2-325" fmla="*/ 884978 w 1007398"/>
              <a:gd name="connsiteY2-326" fmla="*/ 211100 h 2870498"/>
              <a:gd name="connsiteX3-327" fmla="*/ 1007398 w 1007398"/>
              <a:gd name="connsiteY3-328" fmla="*/ 354254 h 2870498"/>
              <a:gd name="connsiteX4-329" fmla="*/ 884978 w 1007398"/>
              <a:gd name="connsiteY4-330" fmla="*/ 497407 h 2870498"/>
              <a:gd name="connsiteX5-331" fmla="*/ 884978 w 1007398"/>
              <a:gd name="connsiteY5-332" fmla="*/ 425830 h 2870498"/>
              <a:gd name="connsiteX6-333" fmla="*/ 0 w 1007398"/>
              <a:gd name="connsiteY6-334" fmla="*/ 2870498 h 2870498"/>
              <a:gd name="connsiteX7-335" fmla="*/ 508558 w 1007398"/>
              <a:gd name="connsiteY7-336" fmla="*/ 0 h 2870498"/>
              <a:gd name="connsiteX0-337" fmla="*/ 508558 w 1007398"/>
              <a:gd name="connsiteY0-338" fmla="*/ 0 h 2870498"/>
              <a:gd name="connsiteX1-339" fmla="*/ 884978 w 1007398"/>
              <a:gd name="connsiteY1-340" fmla="*/ 282677 h 2870498"/>
              <a:gd name="connsiteX2-341" fmla="*/ 884978 w 1007398"/>
              <a:gd name="connsiteY2-342" fmla="*/ 211100 h 2870498"/>
              <a:gd name="connsiteX3-343" fmla="*/ 1007398 w 1007398"/>
              <a:gd name="connsiteY3-344" fmla="*/ 354254 h 2870498"/>
              <a:gd name="connsiteX4-345" fmla="*/ 884978 w 1007398"/>
              <a:gd name="connsiteY4-346" fmla="*/ 497407 h 2870498"/>
              <a:gd name="connsiteX5-347" fmla="*/ 884978 w 1007398"/>
              <a:gd name="connsiteY5-348" fmla="*/ 425830 h 2870498"/>
              <a:gd name="connsiteX6-349" fmla="*/ 0 w 1007398"/>
              <a:gd name="connsiteY6-350" fmla="*/ 2870498 h 2870498"/>
              <a:gd name="connsiteX7-351" fmla="*/ 508558 w 1007398"/>
              <a:gd name="connsiteY7-352" fmla="*/ 0 h 2870498"/>
              <a:gd name="connsiteX0-353" fmla="*/ 13785 w 512625"/>
              <a:gd name="connsiteY0-354" fmla="*/ 0 h 1545600"/>
              <a:gd name="connsiteX1-355" fmla="*/ 390205 w 512625"/>
              <a:gd name="connsiteY1-356" fmla="*/ 282677 h 1545600"/>
              <a:gd name="connsiteX2-357" fmla="*/ 390205 w 512625"/>
              <a:gd name="connsiteY2-358" fmla="*/ 211100 h 1545600"/>
              <a:gd name="connsiteX3-359" fmla="*/ 512625 w 512625"/>
              <a:gd name="connsiteY3-360" fmla="*/ 354254 h 1545600"/>
              <a:gd name="connsiteX4-361" fmla="*/ 390205 w 512625"/>
              <a:gd name="connsiteY4-362" fmla="*/ 497407 h 1545600"/>
              <a:gd name="connsiteX5-363" fmla="*/ 390205 w 512625"/>
              <a:gd name="connsiteY5-364" fmla="*/ 425830 h 1545600"/>
              <a:gd name="connsiteX6-365" fmla="*/ 0 w 512625"/>
              <a:gd name="connsiteY6-366" fmla="*/ 1545600 h 1545600"/>
              <a:gd name="connsiteX7-367" fmla="*/ 13785 w 512625"/>
              <a:gd name="connsiteY7-368" fmla="*/ 0 h 1545600"/>
              <a:gd name="connsiteX0-369" fmla="*/ 13785 w 512625"/>
              <a:gd name="connsiteY0-370" fmla="*/ 0 h 1545600"/>
              <a:gd name="connsiteX1-371" fmla="*/ 390205 w 512625"/>
              <a:gd name="connsiteY1-372" fmla="*/ 282677 h 1545600"/>
              <a:gd name="connsiteX2-373" fmla="*/ 390205 w 512625"/>
              <a:gd name="connsiteY2-374" fmla="*/ 211100 h 1545600"/>
              <a:gd name="connsiteX3-375" fmla="*/ 512625 w 512625"/>
              <a:gd name="connsiteY3-376" fmla="*/ 354254 h 1545600"/>
              <a:gd name="connsiteX4-377" fmla="*/ 390205 w 512625"/>
              <a:gd name="connsiteY4-378" fmla="*/ 497407 h 1545600"/>
              <a:gd name="connsiteX5-379" fmla="*/ 390205 w 512625"/>
              <a:gd name="connsiteY5-380" fmla="*/ 425830 h 1545600"/>
              <a:gd name="connsiteX6-381" fmla="*/ 0 w 512625"/>
              <a:gd name="connsiteY6-382" fmla="*/ 1545600 h 1545600"/>
              <a:gd name="connsiteX7-383" fmla="*/ 13785 w 512625"/>
              <a:gd name="connsiteY7-384" fmla="*/ 0 h 1545600"/>
              <a:gd name="connsiteX0-385" fmla="*/ 13785 w 512625"/>
              <a:gd name="connsiteY0-386" fmla="*/ 0 h 1545600"/>
              <a:gd name="connsiteX1-387" fmla="*/ 390205 w 512625"/>
              <a:gd name="connsiteY1-388" fmla="*/ 282677 h 1545600"/>
              <a:gd name="connsiteX2-389" fmla="*/ 390205 w 512625"/>
              <a:gd name="connsiteY2-390" fmla="*/ 211100 h 1545600"/>
              <a:gd name="connsiteX3-391" fmla="*/ 512625 w 512625"/>
              <a:gd name="connsiteY3-392" fmla="*/ 354254 h 1545600"/>
              <a:gd name="connsiteX4-393" fmla="*/ 390205 w 512625"/>
              <a:gd name="connsiteY4-394" fmla="*/ 497407 h 1545600"/>
              <a:gd name="connsiteX5-395" fmla="*/ 390205 w 512625"/>
              <a:gd name="connsiteY5-396" fmla="*/ 425830 h 1545600"/>
              <a:gd name="connsiteX6-397" fmla="*/ 0 w 512625"/>
              <a:gd name="connsiteY6-398" fmla="*/ 1545600 h 1545600"/>
              <a:gd name="connsiteX7-399" fmla="*/ 13785 w 512625"/>
              <a:gd name="connsiteY7-400" fmla="*/ 0 h 154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12625" h="1545600">
                <a:moveTo>
                  <a:pt x="13785" y="0"/>
                </a:moveTo>
                <a:cubicBezTo>
                  <a:pt x="83823" y="97768"/>
                  <a:pt x="217445" y="279502"/>
                  <a:pt x="390205" y="282677"/>
                </a:cubicBezTo>
                <a:lnTo>
                  <a:pt x="390205" y="211100"/>
                </a:lnTo>
                <a:lnTo>
                  <a:pt x="512625" y="354254"/>
                </a:lnTo>
                <a:lnTo>
                  <a:pt x="390205" y="497407"/>
                </a:lnTo>
                <a:lnTo>
                  <a:pt x="390205" y="425830"/>
                </a:lnTo>
                <a:cubicBezTo>
                  <a:pt x="47458" y="568838"/>
                  <a:pt x="57805" y="1197893"/>
                  <a:pt x="0" y="1545600"/>
                </a:cubicBezTo>
                <a:cubicBezTo>
                  <a:pt x="1905" y="1428159"/>
                  <a:pt x="11880" y="117441"/>
                  <a:pt x="13785" y="0"/>
                </a:cubicBezTo>
                <a:close/>
              </a:path>
            </a:pathLst>
          </a:custGeom>
          <a:gradFill>
            <a:gsLst>
              <a:gs pos="0">
                <a:srgbClr val="00A3E0">
                  <a:alpha val="0"/>
                </a:srgbClr>
              </a:gs>
              <a:gs pos="100000">
                <a:srgbClr val="00A3E0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27">
            <a:extLst>
              <a:ext uri="{FF2B5EF4-FFF2-40B4-BE49-F238E27FC236}">
                <a16:creationId xmlns:a16="http://schemas.microsoft.com/office/drawing/2014/main" id="{9E6305AE-62D9-4EC7-BEA6-5304B53942A0}"/>
              </a:ext>
            </a:extLst>
          </p:cNvPr>
          <p:cNvSpPr/>
          <p:nvPr/>
        </p:nvSpPr>
        <p:spPr>
          <a:xfrm>
            <a:off x="3000165" y="1030920"/>
            <a:ext cx="907236" cy="3764443"/>
          </a:xfrm>
          <a:custGeom>
            <a:avLst/>
            <a:gdLst>
              <a:gd name="connsiteX0" fmla="*/ 0 w 244840"/>
              <a:gd name="connsiteY0" fmla="*/ 71577 h 286307"/>
              <a:gd name="connsiteX1" fmla="*/ 122420 w 244840"/>
              <a:gd name="connsiteY1" fmla="*/ 71577 h 286307"/>
              <a:gd name="connsiteX2" fmla="*/ 122420 w 244840"/>
              <a:gd name="connsiteY2" fmla="*/ 0 h 286307"/>
              <a:gd name="connsiteX3" fmla="*/ 244840 w 244840"/>
              <a:gd name="connsiteY3" fmla="*/ 143154 h 286307"/>
              <a:gd name="connsiteX4" fmla="*/ 122420 w 244840"/>
              <a:gd name="connsiteY4" fmla="*/ 286307 h 286307"/>
              <a:gd name="connsiteX5" fmla="*/ 122420 w 244840"/>
              <a:gd name="connsiteY5" fmla="*/ 214730 h 286307"/>
              <a:gd name="connsiteX6" fmla="*/ 0 w 244840"/>
              <a:gd name="connsiteY6" fmla="*/ 214730 h 286307"/>
              <a:gd name="connsiteX7" fmla="*/ 0 w 244840"/>
              <a:gd name="connsiteY7" fmla="*/ 71577 h 286307"/>
              <a:gd name="connsiteX0-1" fmla="*/ 0 w 634984"/>
              <a:gd name="connsiteY0-2" fmla="*/ 0 h 550010"/>
              <a:gd name="connsiteX1-3" fmla="*/ 512564 w 634984"/>
              <a:gd name="connsiteY1-4" fmla="*/ 335280 h 550010"/>
              <a:gd name="connsiteX2-5" fmla="*/ 512564 w 634984"/>
              <a:gd name="connsiteY2-6" fmla="*/ 263703 h 550010"/>
              <a:gd name="connsiteX3-7" fmla="*/ 634984 w 634984"/>
              <a:gd name="connsiteY3-8" fmla="*/ 406857 h 550010"/>
              <a:gd name="connsiteX4-9" fmla="*/ 512564 w 634984"/>
              <a:gd name="connsiteY4-10" fmla="*/ 550010 h 550010"/>
              <a:gd name="connsiteX5-11" fmla="*/ 512564 w 634984"/>
              <a:gd name="connsiteY5-12" fmla="*/ 478433 h 550010"/>
              <a:gd name="connsiteX6-13" fmla="*/ 390144 w 634984"/>
              <a:gd name="connsiteY6-14" fmla="*/ 478433 h 550010"/>
              <a:gd name="connsiteX7-15" fmla="*/ 0 w 634984"/>
              <a:gd name="connsiteY7-16" fmla="*/ 0 h 550010"/>
              <a:gd name="connsiteX0-17" fmla="*/ 0 w 634984"/>
              <a:gd name="connsiteY0-18" fmla="*/ 0 h 550010"/>
              <a:gd name="connsiteX1-19" fmla="*/ 512564 w 634984"/>
              <a:gd name="connsiteY1-20" fmla="*/ 335280 h 550010"/>
              <a:gd name="connsiteX2-21" fmla="*/ 512564 w 634984"/>
              <a:gd name="connsiteY2-22" fmla="*/ 263703 h 550010"/>
              <a:gd name="connsiteX3-23" fmla="*/ 634984 w 634984"/>
              <a:gd name="connsiteY3-24" fmla="*/ 406857 h 550010"/>
              <a:gd name="connsiteX4-25" fmla="*/ 512564 w 634984"/>
              <a:gd name="connsiteY4-26" fmla="*/ 550010 h 550010"/>
              <a:gd name="connsiteX5-27" fmla="*/ 512564 w 634984"/>
              <a:gd name="connsiteY5-28" fmla="*/ 478433 h 550010"/>
              <a:gd name="connsiteX6-29" fmla="*/ 0 w 634984"/>
              <a:gd name="connsiteY6-30" fmla="*/ 319937 h 550010"/>
              <a:gd name="connsiteX7-31" fmla="*/ 0 w 634984"/>
              <a:gd name="connsiteY7-32" fmla="*/ 0 h 550010"/>
              <a:gd name="connsiteX0-33" fmla="*/ 0 w 634984"/>
              <a:gd name="connsiteY0-34" fmla="*/ 0 h 550010"/>
              <a:gd name="connsiteX1-35" fmla="*/ 512564 w 634984"/>
              <a:gd name="connsiteY1-36" fmla="*/ 335280 h 550010"/>
              <a:gd name="connsiteX2-37" fmla="*/ 512564 w 634984"/>
              <a:gd name="connsiteY2-38" fmla="*/ 263703 h 550010"/>
              <a:gd name="connsiteX3-39" fmla="*/ 634984 w 634984"/>
              <a:gd name="connsiteY3-40" fmla="*/ 406857 h 550010"/>
              <a:gd name="connsiteX4-41" fmla="*/ 512564 w 634984"/>
              <a:gd name="connsiteY4-42" fmla="*/ 550010 h 550010"/>
              <a:gd name="connsiteX5-43" fmla="*/ 512564 w 634984"/>
              <a:gd name="connsiteY5-44" fmla="*/ 478433 h 550010"/>
              <a:gd name="connsiteX6-45" fmla="*/ 0 w 634984"/>
              <a:gd name="connsiteY6-46" fmla="*/ 319937 h 550010"/>
              <a:gd name="connsiteX7-47" fmla="*/ 0 w 634984"/>
              <a:gd name="connsiteY7-48" fmla="*/ 0 h 550010"/>
              <a:gd name="connsiteX0-49" fmla="*/ 0 w 634984"/>
              <a:gd name="connsiteY0-50" fmla="*/ 0 h 550010"/>
              <a:gd name="connsiteX1-51" fmla="*/ 512564 w 634984"/>
              <a:gd name="connsiteY1-52" fmla="*/ 335280 h 550010"/>
              <a:gd name="connsiteX2-53" fmla="*/ 512564 w 634984"/>
              <a:gd name="connsiteY2-54" fmla="*/ 263703 h 550010"/>
              <a:gd name="connsiteX3-55" fmla="*/ 634984 w 634984"/>
              <a:gd name="connsiteY3-56" fmla="*/ 406857 h 550010"/>
              <a:gd name="connsiteX4-57" fmla="*/ 512564 w 634984"/>
              <a:gd name="connsiteY4-58" fmla="*/ 550010 h 550010"/>
              <a:gd name="connsiteX5-59" fmla="*/ 512564 w 634984"/>
              <a:gd name="connsiteY5-60" fmla="*/ 478433 h 550010"/>
              <a:gd name="connsiteX6-61" fmla="*/ 0 w 634984"/>
              <a:gd name="connsiteY6-62" fmla="*/ 319937 h 550010"/>
              <a:gd name="connsiteX7-63" fmla="*/ 0 w 634984"/>
              <a:gd name="connsiteY7-64" fmla="*/ 0 h 550010"/>
              <a:gd name="connsiteX0-65" fmla="*/ 0 w 634984"/>
              <a:gd name="connsiteY0-66" fmla="*/ 0 h 550010"/>
              <a:gd name="connsiteX1-67" fmla="*/ 512564 w 634984"/>
              <a:gd name="connsiteY1-68" fmla="*/ 335280 h 550010"/>
              <a:gd name="connsiteX2-69" fmla="*/ 512564 w 634984"/>
              <a:gd name="connsiteY2-70" fmla="*/ 263703 h 550010"/>
              <a:gd name="connsiteX3-71" fmla="*/ 634984 w 634984"/>
              <a:gd name="connsiteY3-72" fmla="*/ 406857 h 550010"/>
              <a:gd name="connsiteX4-73" fmla="*/ 512564 w 634984"/>
              <a:gd name="connsiteY4-74" fmla="*/ 550010 h 550010"/>
              <a:gd name="connsiteX5-75" fmla="*/ 512564 w 634984"/>
              <a:gd name="connsiteY5-76" fmla="*/ 478433 h 550010"/>
              <a:gd name="connsiteX6-77" fmla="*/ 0 w 634984"/>
              <a:gd name="connsiteY6-78" fmla="*/ 319937 h 550010"/>
              <a:gd name="connsiteX7-79" fmla="*/ 0 w 634984"/>
              <a:gd name="connsiteY7-80" fmla="*/ 0 h 550010"/>
              <a:gd name="connsiteX0-81" fmla="*/ 0 w 640699"/>
              <a:gd name="connsiteY0-82" fmla="*/ 0 h 570965"/>
              <a:gd name="connsiteX1-83" fmla="*/ 518279 w 640699"/>
              <a:gd name="connsiteY1-84" fmla="*/ 356235 h 570965"/>
              <a:gd name="connsiteX2-85" fmla="*/ 518279 w 640699"/>
              <a:gd name="connsiteY2-86" fmla="*/ 284658 h 570965"/>
              <a:gd name="connsiteX3-87" fmla="*/ 640699 w 640699"/>
              <a:gd name="connsiteY3-88" fmla="*/ 427812 h 570965"/>
              <a:gd name="connsiteX4-89" fmla="*/ 518279 w 640699"/>
              <a:gd name="connsiteY4-90" fmla="*/ 570965 h 570965"/>
              <a:gd name="connsiteX5-91" fmla="*/ 518279 w 640699"/>
              <a:gd name="connsiteY5-92" fmla="*/ 499388 h 570965"/>
              <a:gd name="connsiteX6-93" fmla="*/ 5715 w 640699"/>
              <a:gd name="connsiteY6-94" fmla="*/ 340892 h 570965"/>
              <a:gd name="connsiteX7-95" fmla="*/ 0 w 640699"/>
              <a:gd name="connsiteY7-96" fmla="*/ 0 h 570965"/>
              <a:gd name="connsiteX0-97" fmla="*/ 0 w 640699"/>
              <a:gd name="connsiteY0-98" fmla="*/ 0 h 570965"/>
              <a:gd name="connsiteX1-99" fmla="*/ 518279 w 640699"/>
              <a:gd name="connsiteY1-100" fmla="*/ 356235 h 570965"/>
              <a:gd name="connsiteX2-101" fmla="*/ 518279 w 640699"/>
              <a:gd name="connsiteY2-102" fmla="*/ 284658 h 570965"/>
              <a:gd name="connsiteX3-103" fmla="*/ 640699 w 640699"/>
              <a:gd name="connsiteY3-104" fmla="*/ 427812 h 570965"/>
              <a:gd name="connsiteX4-105" fmla="*/ 518279 w 640699"/>
              <a:gd name="connsiteY4-106" fmla="*/ 570965 h 570965"/>
              <a:gd name="connsiteX5-107" fmla="*/ 518279 w 640699"/>
              <a:gd name="connsiteY5-108" fmla="*/ 499388 h 570965"/>
              <a:gd name="connsiteX6-109" fmla="*/ 5715 w 640699"/>
              <a:gd name="connsiteY6-110" fmla="*/ 340892 h 570965"/>
              <a:gd name="connsiteX7-111" fmla="*/ 0 w 640699"/>
              <a:gd name="connsiteY7-112" fmla="*/ 0 h 570965"/>
              <a:gd name="connsiteX0-113" fmla="*/ 3810 w 634984"/>
              <a:gd name="connsiteY0-114" fmla="*/ 0 h 572870"/>
              <a:gd name="connsiteX1-115" fmla="*/ 512564 w 634984"/>
              <a:gd name="connsiteY1-116" fmla="*/ 358140 h 572870"/>
              <a:gd name="connsiteX2-117" fmla="*/ 512564 w 634984"/>
              <a:gd name="connsiteY2-118" fmla="*/ 286563 h 572870"/>
              <a:gd name="connsiteX3-119" fmla="*/ 634984 w 634984"/>
              <a:gd name="connsiteY3-120" fmla="*/ 429717 h 572870"/>
              <a:gd name="connsiteX4-121" fmla="*/ 512564 w 634984"/>
              <a:gd name="connsiteY4-122" fmla="*/ 572870 h 572870"/>
              <a:gd name="connsiteX5-123" fmla="*/ 512564 w 634984"/>
              <a:gd name="connsiteY5-124" fmla="*/ 501293 h 572870"/>
              <a:gd name="connsiteX6-125" fmla="*/ 0 w 634984"/>
              <a:gd name="connsiteY6-126" fmla="*/ 342797 h 572870"/>
              <a:gd name="connsiteX7-127" fmla="*/ 3810 w 634984"/>
              <a:gd name="connsiteY7-128" fmla="*/ 0 h 572870"/>
              <a:gd name="connsiteX0-129" fmla="*/ 3810 w 634984"/>
              <a:gd name="connsiteY0-130" fmla="*/ 0 h 572870"/>
              <a:gd name="connsiteX1-131" fmla="*/ 512564 w 634984"/>
              <a:gd name="connsiteY1-132" fmla="*/ 358140 h 572870"/>
              <a:gd name="connsiteX2-133" fmla="*/ 512564 w 634984"/>
              <a:gd name="connsiteY2-134" fmla="*/ 286563 h 572870"/>
              <a:gd name="connsiteX3-135" fmla="*/ 634984 w 634984"/>
              <a:gd name="connsiteY3-136" fmla="*/ 429717 h 572870"/>
              <a:gd name="connsiteX4-137" fmla="*/ 512564 w 634984"/>
              <a:gd name="connsiteY4-138" fmla="*/ 572870 h 572870"/>
              <a:gd name="connsiteX5-139" fmla="*/ 512564 w 634984"/>
              <a:gd name="connsiteY5-140" fmla="*/ 501293 h 572870"/>
              <a:gd name="connsiteX6-141" fmla="*/ 0 w 634984"/>
              <a:gd name="connsiteY6-142" fmla="*/ 548537 h 572870"/>
              <a:gd name="connsiteX7-143" fmla="*/ 3810 w 634984"/>
              <a:gd name="connsiteY7-144" fmla="*/ 0 h 572870"/>
              <a:gd name="connsiteX0-145" fmla="*/ 0 w 638794"/>
              <a:gd name="connsiteY0-146" fmla="*/ 0 h 380465"/>
              <a:gd name="connsiteX1-147" fmla="*/ 516374 w 638794"/>
              <a:gd name="connsiteY1-148" fmla="*/ 165735 h 380465"/>
              <a:gd name="connsiteX2-149" fmla="*/ 516374 w 638794"/>
              <a:gd name="connsiteY2-150" fmla="*/ 94158 h 380465"/>
              <a:gd name="connsiteX3-151" fmla="*/ 638794 w 638794"/>
              <a:gd name="connsiteY3-152" fmla="*/ 237312 h 380465"/>
              <a:gd name="connsiteX4-153" fmla="*/ 516374 w 638794"/>
              <a:gd name="connsiteY4-154" fmla="*/ 380465 h 380465"/>
              <a:gd name="connsiteX5-155" fmla="*/ 516374 w 638794"/>
              <a:gd name="connsiteY5-156" fmla="*/ 308888 h 380465"/>
              <a:gd name="connsiteX6-157" fmla="*/ 3810 w 638794"/>
              <a:gd name="connsiteY6-158" fmla="*/ 356132 h 380465"/>
              <a:gd name="connsiteX7-159" fmla="*/ 0 w 638794"/>
              <a:gd name="connsiteY7-160" fmla="*/ 0 h 380465"/>
              <a:gd name="connsiteX0-161" fmla="*/ 5715 w 634984"/>
              <a:gd name="connsiteY0-162" fmla="*/ 0 h 376655"/>
              <a:gd name="connsiteX1-163" fmla="*/ 512564 w 634984"/>
              <a:gd name="connsiteY1-164" fmla="*/ 161925 h 376655"/>
              <a:gd name="connsiteX2-165" fmla="*/ 512564 w 634984"/>
              <a:gd name="connsiteY2-166" fmla="*/ 90348 h 376655"/>
              <a:gd name="connsiteX3-167" fmla="*/ 634984 w 634984"/>
              <a:gd name="connsiteY3-168" fmla="*/ 233502 h 376655"/>
              <a:gd name="connsiteX4-169" fmla="*/ 512564 w 634984"/>
              <a:gd name="connsiteY4-170" fmla="*/ 376655 h 376655"/>
              <a:gd name="connsiteX5-171" fmla="*/ 512564 w 634984"/>
              <a:gd name="connsiteY5-172" fmla="*/ 305078 h 376655"/>
              <a:gd name="connsiteX6-173" fmla="*/ 0 w 634984"/>
              <a:gd name="connsiteY6-174" fmla="*/ 352322 h 376655"/>
              <a:gd name="connsiteX7-175" fmla="*/ 5715 w 634984"/>
              <a:gd name="connsiteY7-176" fmla="*/ 0 h 376655"/>
              <a:gd name="connsiteX0-177" fmla="*/ 5715 w 634984"/>
              <a:gd name="connsiteY0-178" fmla="*/ 0 h 376655"/>
              <a:gd name="connsiteX1-179" fmla="*/ 512564 w 634984"/>
              <a:gd name="connsiteY1-180" fmla="*/ 161925 h 376655"/>
              <a:gd name="connsiteX2-181" fmla="*/ 512564 w 634984"/>
              <a:gd name="connsiteY2-182" fmla="*/ 90348 h 376655"/>
              <a:gd name="connsiteX3-183" fmla="*/ 634984 w 634984"/>
              <a:gd name="connsiteY3-184" fmla="*/ 233502 h 376655"/>
              <a:gd name="connsiteX4-185" fmla="*/ 512564 w 634984"/>
              <a:gd name="connsiteY4-186" fmla="*/ 376655 h 376655"/>
              <a:gd name="connsiteX5-187" fmla="*/ 512564 w 634984"/>
              <a:gd name="connsiteY5-188" fmla="*/ 305078 h 376655"/>
              <a:gd name="connsiteX6-189" fmla="*/ 0 w 634984"/>
              <a:gd name="connsiteY6-190" fmla="*/ 352322 h 376655"/>
              <a:gd name="connsiteX7-191" fmla="*/ 5715 w 634984"/>
              <a:gd name="connsiteY7-192" fmla="*/ 0 h 376655"/>
              <a:gd name="connsiteX0-193" fmla="*/ 5715 w 634984"/>
              <a:gd name="connsiteY0-194" fmla="*/ 0 h 376655"/>
              <a:gd name="connsiteX1-195" fmla="*/ 512564 w 634984"/>
              <a:gd name="connsiteY1-196" fmla="*/ 161925 h 376655"/>
              <a:gd name="connsiteX2-197" fmla="*/ 512564 w 634984"/>
              <a:gd name="connsiteY2-198" fmla="*/ 90348 h 376655"/>
              <a:gd name="connsiteX3-199" fmla="*/ 634984 w 634984"/>
              <a:gd name="connsiteY3-200" fmla="*/ 233502 h 376655"/>
              <a:gd name="connsiteX4-201" fmla="*/ 512564 w 634984"/>
              <a:gd name="connsiteY4-202" fmla="*/ 376655 h 376655"/>
              <a:gd name="connsiteX5-203" fmla="*/ 512564 w 634984"/>
              <a:gd name="connsiteY5-204" fmla="*/ 305078 h 376655"/>
              <a:gd name="connsiteX6-205" fmla="*/ 0 w 634984"/>
              <a:gd name="connsiteY6-206" fmla="*/ 352322 h 376655"/>
              <a:gd name="connsiteX7-207" fmla="*/ 5715 w 634984"/>
              <a:gd name="connsiteY7-208" fmla="*/ 0 h 376655"/>
              <a:gd name="connsiteX0-209" fmla="*/ 5715 w 634984"/>
              <a:gd name="connsiteY0-210" fmla="*/ 0 h 376655"/>
              <a:gd name="connsiteX1-211" fmla="*/ 512564 w 634984"/>
              <a:gd name="connsiteY1-212" fmla="*/ 161925 h 376655"/>
              <a:gd name="connsiteX2-213" fmla="*/ 512564 w 634984"/>
              <a:gd name="connsiteY2-214" fmla="*/ 90348 h 376655"/>
              <a:gd name="connsiteX3-215" fmla="*/ 634984 w 634984"/>
              <a:gd name="connsiteY3-216" fmla="*/ 233502 h 376655"/>
              <a:gd name="connsiteX4-217" fmla="*/ 512564 w 634984"/>
              <a:gd name="connsiteY4-218" fmla="*/ 376655 h 376655"/>
              <a:gd name="connsiteX5-219" fmla="*/ 512564 w 634984"/>
              <a:gd name="connsiteY5-220" fmla="*/ 305078 h 376655"/>
              <a:gd name="connsiteX6-221" fmla="*/ 0 w 634984"/>
              <a:gd name="connsiteY6-222" fmla="*/ 352322 h 376655"/>
              <a:gd name="connsiteX7-223" fmla="*/ 5715 w 634984"/>
              <a:gd name="connsiteY7-224" fmla="*/ 0 h 376655"/>
              <a:gd name="connsiteX0-225" fmla="*/ 5715 w 634984"/>
              <a:gd name="connsiteY0-226" fmla="*/ 0 h 376655"/>
              <a:gd name="connsiteX1-227" fmla="*/ 512564 w 634984"/>
              <a:gd name="connsiteY1-228" fmla="*/ 161925 h 376655"/>
              <a:gd name="connsiteX2-229" fmla="*/ 512564 w 634984"/>
              <a:gd name="connsiteY2-230" fmla="*/ 90348 h 376655"/>
              <a:gd name="connsiteX3-231" fmla="*/ 634984 w 634984"/>
              <a:gd name="connsiteY3-232" fmla="*/ 233502 h 376655"/>
              <a:gd name="connsiteX4-233" fmla="*/ 512564 w 634984"/>
              <a:gd name="connsiteY4-234" fmla="*/ 376655 h 376655"/>
              <a:gd name="connsiteX5-235" fmla="*/ 512564 w 634984"/>
              <a:gd name="connsiteY5-236" fmla="*/ 305078 h 376655"/>
              <a:gd name="connsiteX6-237" fmla="*/ 0 w 634984"/>
              <a:gd name="connsiteY6-238" fmla="*/ 352322 h 376655"/>
              <a:gd name="connsiteX7-239" fmla="*/ 5715 w 634984"/>
              <a:gd name="connsiteY7-240" fmla="*/ 0 h 376655"/>
              <a:gd name="connsiteX0-241" fmla="*/ 8 w 955139"/>
              <a:gd name="connsiteY0-242" fmla="*/ 0 h 970192"/>
              <a:gd name="connsiteX1-243" fmla="*/ 832719 w 955139"/>
              <a:gd name="connsiteY1-244" fmla="*/ 755462 h 970192"/>
              <a:gd name="connsiteX2-245" fmla="*/ 832719 w 955139"/>
              <a:gd name="connsiteY2-246" fmla="*/ 683885 h 970192"/>
              <a:gd name="connsiteX3-247" fmla="*/ 955139 w 955139"/>
              <a:gd name="connsiteY3-248" fmla="*/ 827039 h 970192"/>
              <a:gd name="connsiteX4-249" fmla="*/ 832719 w 955139"/>
              <a:gd name="connsiteY4-250" fmla="*/ 970192 h 970192"/>
              <a:gd name="connsiteX5-251" fmla="*/ 832719 w 955139"/>
              <a:gd name="connsiteY5-252" fmla="*/ 898615 h 970192"/>
              <a:gd name="connsiteX6-253" fmla="*/ 320155 w 955139"/>
              <a:gd name="connsiteY6-254" fmla="*/ 945859 h 970192"/>
              <a:gd name="connsiteX7-255" fmla="*/ 8 w 955139"/>
              <a:gd name="connsiteY7-256" fmla="*/ 0 h 970192"/>
              <a:gd name="connsiteX0-257" fmla="*/ 52267 w 1007398"/>
              <a:gd name="connsiteY0-258" fmla="*/ 0 h 3343283"/>
              <a:gd name="connsiteX1-259" fmla="*/ 884978 w 1007398"/>
              <a:gd name="connsiteY1-260" fmla="*/ 755462 h 3343283"/>
              <a:gd name="connsiteX2-261" fmla="*/ 884978 w 1007398"/>
              <a:gd name="connsiteY2-262" fmla="*/ 683885 h 3343283"/>
              <a:gd name="connsiteX3-263" fmla="*/ 1007398 w 1007398"/>
              <a:gd name="connsiteY3-264" fmla="*/ 827039 h 3343283"/>
              <a:gd name="connsiteX4-265" fmla="*/ 884978 w 1007398"/>
              <a:gd name="connsiteY4-266" fmla="*/ 970192 h 3343283"/>
              <a:gd name="connsiteX5-267" fmla="*/ 884978 w 1007398"/>
              <a:gd name="connsiteY5-268" fmla="*/ 898615 h 3343283"/>
              <a:gd name="connsiteX6-269" fmla="*/ 0 w 1007398"/>
              <a:gd name="connsiteY6-270" fmla="*/ 3343283 h 3343283"/>
              <a:gd name="connsiteX7-271" fmla="*/ 52267 w 1007398"/>
              <a:gd name="connsiteY7-272" fmla="*/ 0 h 3343283"/>
              <a:gd name="connsiteX0-273" fmla="*/ 52267 w 1007398"/>
              <a:gd name="connsiteY0-274" fmla="*/ 0 h 3343283"/>
              <a:gd name="connsiteX1-275" fmla="*/ 884978 w 1007398"/>
              <a:gd name="connsiteY1-276" fmla="*/ 755462 h 3343283"/>
              <a:gd name="connsiteX2-277" fmla="*/ 884978 w 1007398"/>
              <a:gd name="connsiteY2-278" fmla="*/ 683885 h 3343283"/>
              <a:gd name="connsiteX3-279" fmla="*/ 1007398 w 1007398"/>
              <a:gd name="connsiteY3-280" fmla="*/ 827039 h 3343283"/>
              <a:gd name="connsiteX4-281" fmla="*/ 884978 w 1007398"/>
              <a:gd name="connsiteY4-282" fmla="*/ 970192 h 3343283"/>
              <a:gd name="connsiteX5-283" fmla="*/ 884978 w 1007398"/>
              <a:gd name="connsiteY5-284" fmla="*/ 898615 h 3343283"/>
              <a:gd name="connsiteX6-285" fmla="*/ 0 w 1007398"/>
              <a:gd name="connsiteY6-286" fmla="*/ 3343283 h 3343283"/>
              <a:gd name="connsiteX7-287" fmla="*/ 52267 w 1007398"/>
              <a:gd name="connsiteY7-288" fmla="*/ 0 h 3343283"/>
              <a:gd name="connsiteX0-289" fmla="*/ 52267 w 1007398"/>
              <a:gd name="connsiteY0-290" fmla="*/ 0 h 3343283"/>
              <a:gd name="connsiteX1-291" fmla="*/ 884978 w 1007398"/>
              <a:gd name="connsiteY1-292" fmla="*/ 755462 h 3343283"/>
              <a:gd name="connsiteX2-293" fmla="*/ 884978 w 1007398"/>
              <a:gd name="connsiteY2-294" fmla="*/ 683885 h 3343283"/>
              <a:gd name="connsiteX3-295" fmla="*/ 1007398 w 1007398"/>
              <a:gd name="connsiteY3-296" fmla="*/ 827039 h 3343283"/>
              <a:gd name="connsiteX4-297" fmla="*/ 884978 w 1007398"/>
              <a:gd name="connsiteY4-298" fmla="*/ 970192 h 3343283"/>
              <a:gd name="connsiteX5-299" fmla="*/ 884978 w 1007398"/>
              <a:gd name="connsiteY5-300" fmla="*/ 898615 h 3343283"/>
              <a:gd name="connsiteX6-301" fmla="*/ 0 w 1007398"/>
              <a:gd name="connsiteY6-302" fmla="*/ 3343283 h 3343283"/>
              <a:gd name="connsiteX7-303" fmla="*/ 52267 w 1007398"/>
              <a:gd name="connsiteY7-304" fmla="*/ 0 h 3343283"/>
              <a:gd name="connsiteX0-305" fmla="*/ 52267 w 1007398"/>
              <a:gd name="connsiteY0-306" fmla="*/ 0 h 3343283"/>
              <a:gd name="connsiteX1-307" fmla="*/ 884978 w 1007398"/>
              <a:gd name="connsiteY1-308" fmla="*/ 755462 h 3343283"/>
              <a:gd name="connsiteX2-309" fmla="*/ 884978 w 1007398"/>
              <a:gd name="connsiteY2-310" fmla="*/ 683885 h 3343283"/>
              <a:gd name="connsiteX3-311" fmla="*/ 1007398 w 1007398"/>
              <a:gd name="connsiteY3-312" fmla="*/ 827039 h 3343283"/>
              <a:gd name="connsiteX4-313" fmla="*/ 884978 w 1007398"/>
              <a:gd name="connsiteY4-314" fmla="*/ 970192 h 3343283"/>
              <a:gd name="connsiteX5-315" fmla="*/ 884978 w 1007398"/>
              <a:gd name="connsiteY5-316" fmla="*/ 898615 h 3343283"/>
              <a:gd name="connsiteX6-317" fmla="*/ 0 w 1007398"/>
              <a:gd name="connsiteY6-318" fmla="*/ 3343283 h 3343283"/>
              <a:gd name="connsiteX7-319" fmla="*/ 52267 w 1007398"/>
              <a:gd name="connsiteY7-320" fmla="*/ 0 h 3343283"/>
              <a:gd name="connsiteX0-321" fmla="*/ 508558 w 1007398"/>
              <a:gd name="connsiteY0-322" fmla="*/ 0 h 2870498"/>
              <a:gd name="connsiteX1-323" fmla="*/ 884978 w 1007398"/>
              <a:gd name="connsiteY1-324" fmla="*/ 282677 h 2870498"/>
              <a:gd name="connsiteX2-325" fmla="*/ 884978 w 1007398"/>
              <a:gd name="connsiteY2-326" fmla="*/ 211100 h 2870498"/>
              <a:gd name="connsiteX3-327" fmla="*/ 1007398 w 1007398"/>
              <a:gd name="connsiteY3-328" fmla="*/ 354254 h 2870498"/>
              <a:gd name="connsiteX4-329" fmla="*/ 884978 w 1007398"/>
              <a:gd name="connsiteY4-330" fmla="*/ 497407 h 2870498"/>
              <a:gd name="connsiteX5-331" fmla="*/ 884978 w 1007398"/>
              <a:gd name="connsiteY5-332" fmla="*/ 425830 h 2870498"/>
              <a:gd name="connsiteX6-333" fmla="*/ 0 w 1007398"/>
              <a:gd name="connsiteY6-334" fmla="*/ 2870498 h 2870498"/>
              <a:gd name="connsiteX7-335" fmla="*/ 508558 w 1007398"/>
              <a:gd name="connsiteY7-336" fmla="*/ 0 h 2870498"/>
              <a:gd name="connsiteX0-337" fmla="*/ 508558 w 1007398"/>
              <a:gd name="connsiteY0-338" fmla="*/ 0 h 2870498"/>
              <a:gd name="connsiteX1-339" fmla="*/ 884978 w 1007398"/>
              <a:gd name="connsiteY1-340" fmla="*/ 282677 h 2870498"/>
              <a:gd name="connsiteX2-341" fmla="*/ 884978 w 1007398"/>
              <a:gd name="connsiteY2-342" fmla="*/ 211100 h 2870498"/>
              <a:gd name="connsiteX3-343" fmla="*/ 1007398 w 1007398"/>
              <a:gd name="connsiteY3-344" fmla="*/ 354254 h 2870498"/>
              <a:gd name="connsiteX4-345" fmla="*/ 884978 w 1007398"/>
              <a:gd name="connsiteY4-346" fmla="*/ 497407 h 2870498"/>
              <a:gd name="connsiteX5-347" fmla="*/ 884978 w 1007398"/>
              <a:gd name="connsiteY5-348" fmla="*/ 425830 h 2870498"/>
              <a:gd name="connsiteX6-349" fmla="*/ 0 w 1007398"/>
              <a:gd name="connsiteY6-350" fmla="*/ 2870498 h 2870498"/>
              <a:gd name="connsiteX7-351" fmla="*/ 508558 w 1007398"/>
              <a:gd name="connsiteY7-352" fmla="*/ 0 h 2870498"/>
              <a:gd name="connsiteX0-353" fmla="*/ 13785 w 512625"/>
              <a:gd name="connsiteY0-354" fmla="*/ 0 h 1545600"/>
              <a:gd name="connsiteX1-355" fmla="*/ 390205 w 512625"/>
              <a:gd name="connsiteY1-356" fmla="*/ 282677 h 1545600"/>
              <a:gd name="connsiteX2-357" fmla="*/ 390205 w 512625"/>
              <a:gd name="connsiteY2-358" fmla="*/ 211100 h 1545600"/>
              <a:gd name="connsiteX3-359" fmla="*/ 512625 w 512625"/>
              <a:gd name="connsiteY3-360" fmla="*/ 354254 h 1545600"/>
              <a:gd name="connsiteX4-361" fmla="*/ 390205 w 512625"/>
              <a:gd name="connsiteY4-362" fmla="*/ 497407 h 1545600"/>
              <a:gd name="connsiteX5-363" fmla="*/ 390205 w 512625"/>
              <a:gd name="connsiteY5-364" fmla="*/ 425830 h 1545600"/>
              <a:gd name="connsiteX6-365" fmla="*/ 0 w 512625"/>
              <a:gd name="connsiteY6-366" fmla="*/ 1545600 h 1545600"/>
              <a:gd name="connsiteX7-367" fmla="*/ 13785 w 512625"/>
              <a:gd name="connsiteY7-368" fmla="*/ 0 h 1545600"/>
              <a:gd name="connsiteX0-369" fmla="*/ 13785 w 512625"/>
              <a:gd name="connsiteY0-370" fmla="*/ 0 h 1545600"/>
              <a:gd name="connsiteX1-371" fmla="*/ 390205 w 512625"/>
              <a:gd name="connsiteY1-372" fmla="*/ 282677 h 1545600"/>
              <a:gd name="connsiteX2-373" fmla="*/ 390205 w 512625"/>
              <a:gd name="connsiteY2-374" fmla="*/ 211100 h 1545600"/>
              <a:gd name="connsiteX3-375" fmla="*/ 512625 w 512625"/>
              <a:gd name="connsiteY3-376" fmla="*/ 354254 h 1545600"/>
              <a:gd name="connsiteX4-377" fmla="*/ 390205 w 512625"/>
              <a:gd name="connsiteY4-378" fmla="*/ 497407 h 1545600"/>
              <a:gd name="connsiteX5-379" fmla="*/ 390205 w 512625"/>
              <a:gd name="connsiteY5-380" fmla="*/ 425830 h 1545600"/>
              <a:gd name="connsiteX6-381" fmla="*/ 0 w 512625"/>
              <a:gd name="connsiteY6-382" fmla="*/ 1545600 h 1545600"/>
              <a:gd name="connsiteX7-383" fmla="*/ 13785 w 512625"/>
              <a:gd name="connsiteY7-384" fmla="*/ 0 h 1545600"/>
              <a:gd name="connsiteX0-385" fmla="*/ 13785 w 512625"/>
              <a:gd name="connsiteY0-386" fmla="*/ 0 h 1545600"/>
              <a:gd name="connsiteX1-387" fmla="*/ 390205 w 512625"/>
              <a:gd name="connsiteY1-388" fmla="*/ 282677 h 1545600"/>
              <a:gd name="connsiteX2-389" fmla="*/ 390205 w 512625"/>
              <a:gd name="connsiteY2-390" fmla="*/ 211100 h 1545600"/>
              <a:gd name="connsiteX3-391" fmla="*/ 512625 w 512625"/>
              <a:gd name="connsiteY3-392" fmla="*/ 354254 h 1545600"/>
              <a:gd name="connsiteX4-393" fmla="*/ 390205 w 512625"/>
              <a:gd name="connsiteY4-394" fmla="*/ 497407 h 1545600"/>
              <a:gd name="connsiteX5-395" fmla="*/ 390205 w 512625"/>
              <a:gd name="connsiteY5-396" fmla="*/ 425830 h 1545600"/>
              <a:gd name="connsiteX6-397" fmla="*/ 0 w 512625"/>
              <a:gd name="connsiteY6-398" fmla="*/ 1545600 h 1545600"/>
              <a:gd name="connsiteX7-399" fmla="*/ 13785 w 512625"/>
              <a:gd name="connsiteY7-400" fmla="*/ 0 h 1545600"/>
              <a:gd name="connsiteX0-401" fmla="*/ 19283 w 512625"/>
              <a:gd name="connsiteY0-402" fmla="*/ 8800 h 1334500"/>
              <a:gd name="connsiteX1-403" fmla="*/ 390205 w 512625"/>
              <a:gd name="connsiteY1-404" fmla="*/ 71577 h 1334500"/>
              <a:gd name="connsiteX2-405" fmla="*/ 390205 w 512625"/>
              <a:gd name="connsiteY2-406" fmla="*/ 0 h 1334500"/>
              <a:gd name="connsiteX3-407" fmla="*/ 512625 w 512625"/>
              <a:gd name="connsiteY3-408" fmla="*/ 143154 h 1334500"/>
              <a:gd name="connsiteX4-409" fmla="*/ 390205 w 512625"/>
              <a:gd name="connsiteY4-410" fmla="*/ 286307 h 1334500"/>
              <a:gd name="connsiteX5-411" fmla="*/ 390205 w 512625"/>
              <a:gd name="connsiteY5-412" fmla="*/ 214730 h 1334500"/>
              <a:gd name="connsiteX6-413" fmla="*/ 0 w 512625"/>
              <a:gd name="connsiteY6-414" fmla="*/ 1334500 h 1334500"/>
              <a:gd name="connsiteX7-415" fmla="*/ 19283 w 512625"/>
              <a:gd name="connsiteY7-416" fmla="*/ 8800 h 1334500"/>
              <a:gd name="connsiteX0-417" fmla="*/ 19283 w 512625"/>
              <a:gd name="connsiteY0-418" fmla="*/ 8800 h 1334500"/>
              <a:gd name="connsiteX1-419" fmla="*/ 390205 w 512625"/>
              <a:gd name="connsiteY1-420" fmla="*/ 71577 h 1334500"/>
              <a:gd name="connsiteX2-421" fmla="*/ 390205 w 512625"/>
              <a:gd name="connsiteY2-422" fmla="*/ 0 h 1334500"/>
              <a:gd name="connsiteX3-423" fmla="*/ 512625 w 512625"/>
              <a:gd name="connsiteY3-424" fmla="*/ 143154 h 1334500"/>
              <a:gd name="connsiteX4-425" fmla="*/ 390205 w 512625"/>
              <a:gd name="connsiteY4-426" fmla="*/ 286307 h 1334500"/>
              <a:gd name="connsiteX5-427" fmla="*/ 390205 w 512625"/>
              <a:gd name="connsiteY5-428" fmla="*/ 214730 h 1334500"/>
              <a:gd name="connsiteX6-429" fmla="*/ 0 w 512625"/>
              <a:gd name="connsiteY6-430" fmla="*/ 1334500 h 1334500"/>
              <a:gd name="connsiteX7-431" fmla="*/ 19283 w 512625"/>
              <a:gd name="connsiteY7-432" fmla="*/ 8800 h 1334500"/>
              <a:gd name="connsiteX0-433" fmla="*/ 19283 w 512625"/>
              <a:gd name="connsiteY0-434" fmla="*/ 8800 h 1334500"/>
              <a:gd name="connsiteX1-435" fmla="*/ 390205 w 512625"/>
              <a:gd name="connsiteY1-436" fmla="*/ 71577 h 1334500"/>
              <a:gd name="connsiteX2-437" fmla="*/ 390205 w 512625"/>
              <a:gd name="connsiteY2-438" fmla="*/ 0 h 1334500"/>
              <a:gd name="connsiteX3-439" fmla="*/ 512625 w 512625"/>
              <a:gd name="connsiteY3-440" fmla="*/ 143154 h 1334500"/>
              <a:gd name="connsiteX4-441" fmla="*/ 390205 w 512625"/>
              <a:gd name="connsiteY4-442" fmla="*/ 286307 h 1334500"/>
              <a:gd name="connsiteX5-443" fmla="*/ 390205 w 512625"/>
              <a:gd name="connsiteY5-444" fmla="*/ 214730 h 1334500"/>
              <a:gd name="connsiteX6-445" fmla="*/ 0 w 512625"/>
              <a:gd name="connsiteY6-446" fmla="*/ 1334500 h 1334500"/>
              <a:gd name="connsiteX7-447" fmla="*/ 19283 w 512625"/>
              <a:gd name="connsiteY7-448" fmla="*/ 8800 h 1334500"/>
              <a:gd name="connsiteX0-449" fmla="*/ 5649 w 512625"/>
              <a:gd name="connsiteY0-450" fmla="*/ 540519 h 1334500"/>
              <a:gd name="connsiteX1-451" fmla="*/ 390205 w 512625"/>
              <a:gd name="connsiteY1-452" fmla="*/ 71577 h 1334500"/>
              <a:gd name="connsiteX2-453" fmla="*/ 390205 w 512625"/>
              <a:gd name="connsiteY2-454" fmla="*/ 0 h 1334500"/>
              <a:gd name="connsiteX3-455" fmla="*/ 512625 w 512625"/>
              <a:gd name="connsiteY3-456" fmla="*/ 143154 h 1334500"/>
              <a:gd name="connsiteX4-457" fmla="*/ 390205 w 512625"/>
              <a:gd name="connsiteY4-458" fmla="*/ 286307 h 1334500"/>
              <a:gd name="connsiteX5-459" fmla="*/ 390205 w 512625"/>
              <a:gd name="connsiteY5-460" fmla="*/ 214730 h 1334500"/>
              <a:gd name="connsiteX6-461" fmla="*/ 0 w 512625"/>
              <a:gd name="connsiteY6-462" fmla="*/ 1334500 h 1334500"/>
              <a:gd name="connsiteX7-463" fmla="*/ 5649 w 512625"/>
              <a:gd name="connsiteY7-464" fmla="*/ 540519 h 1334500"/>
              <a:gd name="connsiteX0-465" fmla="*/ 5649 w 512625"/>
              <a:gd name="connsiteY0-466" fmla="*/ 540519 h 1334500"/>
              <a:gd name="connsiteX1-467" fmla="*/ 390205 w 512625"/>
              <a:gd name="connsiteY1-468" fmla="*/ 71577 h 1334500"/>
              <a:gd name="connsiteX2-469" fmla="*/ 390205 w 512625"/>
              <a:gd name="connsiteY2-470" fmla="*/ 0 h 1334500"/>
              <a:gd name="connsiteX3-471" fmla="*/ 512625 w 512625"/>
              <a:gd name="connsiteY3-472" fmla="*/ 143154 h 1334500"/>
              <a:gd name="connsiteX4-473" fmla="*/ 390205 w 512625"/>
              <a:gd name="connsiteY4-474" fmla="*/ 286307 h 1334500"/>
              <a:gd name="connsiteX5-475" fmla="*/ 390205 w 512625"/>
              <a:gd name="connsiteY5-476" fmla="*/ 214730 h 1334500"/>
              <a:gd name="connsiteX6-477" fmla="*/ 0 w 512625"/>
              <a:gd name="connsiteY6-478" fmla="*/ 1334500 h 1334500"/>
              <a:gd name="connsiteX7-479" fmla="*/ 5649 w 512625"/>
              <a:gd name="connsiteY7-480" fmla="*/ 540519 h 1334500"/>
              <a:gd name="connsiteX0-481" fmla="*/ 284 w 507260"/>
              <a:gd name="connsiteY0-482" fmla="*/ 540519 h 2104810"/>
              <a:gd name="connsiteX1-483" fmla="*/ 384840 w 507260"/>
              <a:gd name="connsiteY1-484" fmla="*/ 71577 h 2104810"/>
              <a:gd name="connsiteX2-485" fmla="*/ 384840 w 507260"/>
              <a:gd name="connsiteY2-486" fmla="*/ 0 h 2104810"/>
              <a:gd name="connsiteX3-487" fmla="*/ 507260 w 507260"/>
              <a:gd name="connsiteY3-488" fmla="*/ 143154 h 2104810"/>
              <a:gd name="connsiteX4-489" fmla="*/ 384840 w 507260"/>
              <a:gd name="connsiteY4-490" fmla="*/ 286307 h 2104810"/>
              <a:gd name="connsiteX5-491" fmla="*/ 384840 w 507260"/>
              <a:gd name="connsiteY5-492" fmla="*/ 214730 h 2104810"/>
              <a:gd name="connsiteX6-493" fmla="*/ 4860 w 507260"/>
              <a:gd name="connsiteY6-494" fmla="*/ 2104810 h 2104810"/>
              <a:gd name="connsiteX7-495" fmla="*/ 284 w 507260"/>
              <a:gd name="connsiteY7-496" fmla="*/ 540519 h 2104810"/>
              <a:gd name="connsiteX0-497" fmla="*/ 284 w 507260"/>
              <a:gd name="connsiteY0-498" fmla="*/ 540519 h 2104810"/>
              <a:gd name="connsiteX1-499" fmla="*/ 384840 w 507260"/>
              <a:gd name="connsiteY1-500" fmla="*/ 71577 h 2104810"/>
              <a:gd name="connsiteX2-501" fmla="*/ 384840 w 507260"/>
              <a:gd name="connsiteY2-502" fmla="*/ 0 h 2104810"/>
              <a:gd name="connsiteX3-503" fmla="*/ 507260 w 507260"/>
              <a:gd name="connsiteY3-504" fmla="*/ 143154 h 2104810"/>
              <a:gd name="connsiteX4-505" fmla="*/ 384840 w 507260"/>
              <a:gd name="connsiteY4-506" fmla="*/ 286307 h 2104810"/>
              <a:gd name="connsiteX5-507" fmla="*/ 384840 w 507260"/>
              <a:gd name="connsiteY5-508" fmla="*/ 214730 h 2104810"/>
              <a:gd name="connsiteX6-509" fmla="*/ 4860 w 507260"/>
              <a:gd name="connsiteY6-510" fmla="*/ 2104810 h 2104810"/>
              <a:gd name="connsiteX7-511" fmla="*/ 284 w 507260"/>
              <a:gd name="connsiteY7-512" fmla="*/ 540519 h 2104810"/>
              <a:gd name="connsiteX0-513" fmla="*/ 284 w 507260"/>
              <a:gd name="connsiteY0-514" fmla="*/ 540519 h 2104810"/>
              <a:gd name="connsiteX1-515" fmla="*/ 384840 w 507260"/>
              <a:gd name="connsiteY1-516" fmla="*/ 71577 h 2104810"/>
              <a:gd name="connsiteX2-517" fmla="*/ 384840 w 507260"/>
              <a:gd name="connsiteY2-518" fmla="*/ 0 h 2104810"/>
              <a:gd name="connsiteX3-519" fmla="*/ 507260 w 507260"/>
              <a:gd name="connsiteY3-520" fmla="*/ 143154 h 2104810"/>
              <a:gd name="connsiteX4-521" fmla="*/ 384840 w 507260"/>
              <a:gd name="connsiteY4-522" fmla="*/ 286307 h 2104810"/>
              <a:gd name="connsiteX5-523" fmla="*/ 384840 w 507260"/>
              <a:gd name="connsiteY5-524" fmla="*/ 214730 h 2104810"/>
              <a:gd name="connsiteX6-525" fmla="*/ 4860 w 507260"/>
              <a:gd name="connsiteY6-526" fmla="*/ 2104810 h 2104810"/>
              <a:gd name="connsiteX7-527" fmla="*/ 284 w 507260"/>
              <a:gd name="connsiteY7-528" fmla="*/ 540519 h 2104810"/>
              <a:gd name="connsiteX0-529" fmla="*/ 284 w 507260"/>
              <a:gd name="connsiteY0-530" fmla="*/ 540519 h 2104810"/>
              <a:gd name="connsiteX1-531" fmla="*/ 384840 w 507260"/>
              <a:gd name="connsiteY1-532" fmla="*/ 71577 h 2104810"/>
              <a:gd name="connsiteX2-533" fmla="*/ 384840 w 507260"/>
              <a:gd name="connsiteY2-534" fmla="*/ 0 h 2104810"/>
              <a:gd name="connsiteX3-535" fmla="*/ 507260 w 507260"/>
              <a:gd name="connsiteY3-536" fmla="*/ 143154 h 2104810"/>
              <a:gd name="connsiteX4-537" fmla="*/ 384840 w 507260"/>
              <a:gd name="connsiteY4-538" fmla="*/ 286307 h 2104810"/>
              <a:gd name="connsiteX5-539" fmla="*/ 384840 w 507260"/>
              <a:gd name="connsiteY5-540" fmla="*/ 214730 h 2104810"/>
              <a:gd name="connsiteX6-541" fmla="*/ 4860 w 507260"/>
              <a:gd name="connsiteY6-542" fmla="*/ 2104810 h 2104810"/>
              <a:gd name="connsiteX7-543" fmla="*/ 284 w 507260"/>
              <a:gd name="connsiteY7-544" fmla="*/ 540519 h 2104810"/>
              <a:gd name="connsiteX0-545" fmla="*/ 284 w 507260"/>
              <a:gd name="connsiteY0-546" fmla="*/ 540519 h 2104810"/>
              <a:gd name="connsiteX1-547" fmla="*/ 384840 w 507260"/>
              <a:gd name="connsiteY1-548" fmla="*/ 71577 h 2104810"/>
              <a:gd name="connsiteX2-549" fmla="*/ 384840 w 507260"/>
              <a:gd name="connsiteY2-550" fmla="*/ 0 h 2104810"/>
              <a:gd name="connsiteX3-551" fmla="*/ 507260 w 507260"/>
              <a:gd name="connsiteY3-552" fmla="*/ 143154 h 2104810"/>
              <a:gd name="connsiteX4-553" fmla="*/ 384840 w 507260"/>
              <a:gd name="connsiteY4-554" fmla="*/ 286307 h 2104810"/>
              <a:gd name="connsiteX5-555" fmla="*/ 384840 w 507260"/>
              <a:gd name="connsiteY5-556" fmla="*/ 214730 h 2104810"/>
              <a:gd name="connsiteX6-557" fmla="*/ 4860 w 507260"/>
              <a:gd name="connsiteY6-558" fmla="*/ 2104810 h 2104810"/>
              <a:gd name="connsiteX7-559" fmla="*/ 284 w 507260"/>
              <a:gd name="connsiteY7-560" fmla="*/ 540519 h 2104810"/>
              <a:gd name="connsiteX0-561" fmla="*/ 284 w 507260"/>
              <a:gd name="connsiteY0-562" fmla="*/ 540519 h 2104810"/>
              <a:gd name="connsiteX1-563" fmla="*/ 384840 w 507260"/>
              <a:gd name="connsiteY1-564" fmla="*/ 71577 h 2104810"/>
              <a:gd name="connsiteX2-565" fmla="*/ 384840 w 507260"/>
              <a:gd name="connsiteY2-566" fmla="*/ 0 h 2104810"/>
              <a:gd name="connsiteX3-567" fmla="*/ 507260 w 507260"/>
              <a:gd name="connsiteY3-568" fmla="*/ 143154 h 2104810"/>
              <a:gd name="connsiteX4-569" fmla="*/ 384840 w 507260"/>
              <a:gd name="connsiteY4-570" fmla="*/ 286307 h 2104810"/>
              <a:gd name="connsiteX5-571" fmla="*/ 384840 w 507260"/>
              <a:gd name="connsiteY5-572" fmla="*/ 214730 h 2104810"/>
              <a:gd name="connsiteX6-573" fmla="*/ 4860 w 507260"/>
              <a:gd name="connsiteY6-574" fmla="*/ 2104810 h 2104810"/>
              <a:gd name="connsiteX7-575" fmla="*/ 284 w 507260"/>
              <a:gd name="connsiteY7-576" fmla="*/ 540519 h 2104810"/>
              <a:gd name="connsiteX0-577" fmla="*/ 284 w 507260"/>
              <a:gd name="connsiteY0-578" fmla="*/ 540519 h 2104810"/>
              <a:gd name="connsiteX1-579" fmla="*/ 384840 w 507260"/>
              <a:gd name="connsiteY1-580" fmla="*/ 71577 h 2104810"/>
              <a:gd name="connsiteX2-581" fmla="*/ 384840 w 507260"/>
              <a:gd name="connsiteY2-582" fmla="*/ 0 h 2104810"/>
              <a:gd name="connsiteX3-583" fmla="*/ 507260 w 507260"/>
              <a:gd name="connsiteY3-584" fmla="*/ 143154 h 2104810"/>
              <a:gd name="connsiteX4-585" fmla="*/ 384840 w 507260"/>
              <a:gd name="connsiteY4-586" fmla="*/ 286307 h 2104810"/>
              <a:gd name="connsiteX5-587" fmla="*/ 384840 w 507260"/>
              <a:gd name="connsiteY5-588" fmla="*/ 214730 h 2104810"/>
              <a:gd name="connsiteX6-589" fmla="*/ 4860 w 507260"/>
              <a:gd name="connsiteY6-590" fmla="*/ 2104810 h 2104810"/>
              <a:gd name="connsiteX7-591" fmla="*/ 284 w 507260"/>
              <a:gd name="connsiteY7-592" fmla="*/ 540519 h 2104810"/>
              <a:gd name="connsiteX0-593" fmla="*/ 284 w 507260"/>
              <a:gd name="connsiteY0-594" fmla="*/ 540519 h 2104810"/>
              <a:gd name="connsiteX1-595" fmla="*/ 384840 w 507260"/>
              <a:gd name="connsiteY1-596" fmla="*/ 71577 h 2104810"/>
              <a:gd name="connsiteX2-597" fmla="*/ 384840 w 507260"/>
              <a:gd name="connsiteY2-598" fmla="*/ 0 h 2104810"/>
              <a:gd name="connsiteX3-599" fmla="*/ 507260 w 507260"/>
              <a:gd name="connsiteY3-600" fmla="*/ 143154 h 2104810"/>
              <a:gd name="connsiteX4-601" fmla="*/ 384840 w 507260"/>
              <a:gd name="connsiteY4-602" fmla="*/ 286307 h 2104810"/>
              <a:gd name="connsiteX5-603" fmla="*/ 384840 w 507260"/>
              <a:gd name="connsiteY5-604" fmla="*/ 214730 h 2104810"/>
              <a:gd name="connsiteX6-605" fmla="*/ 4860 w 507260"/>
              <a:gd name="connsiteY6-606" fmla="*/ 2104810 h 2104810"/>
              <a:gd name="connsiteX7-607" fmla="*/ 284 w 507260"/>
              <a:gd name="connsiteY7-608" fmla="*/ 540519 h 2104810"/>
              <a:gd name="connsiteX0-609" fmla="*/ 284 w 507260"/>
              <a:gd name="connsiteY0-610" fmla="*/ 540519 h 2104810"/>
              <a:gd name="connsiteX1-611" fmla="*/ 384840 w 507260"/>
              <a:gd name="connsiteY1-612" fmla="*/ 71577 h 2104810"/>
              <a:gd name="connsiteX2-613" fmla="*/ 384840 w 507260"/>
              <a:gd name="connsiteY2-614" fmla="*/ 0 h 2104810"/>
              <a:gd name="connsiteX3-615" fmla="*/ 507260 w 507260"/>
              <a:gd name="connsiteY3-616" fmla="*/ 143154 h 2104810"/>
              <a:gd name="connsiteX4-617" fmla="*/ 384840 w 507260"/>
              <a:gd name="connsiteY4-618" fmla="*/ 286307 h 2104810"/>
              <a:gd name="connsiteX5-619" fmla="*/ 384840 w 507260"/>
              <a:gd name="connsiteY5-620" fmla="*/ 214730 h 2104810"/>
              <a:gd name="connsiteX6-621" fmla="*/ 4860 w 507260"/>
              <a:gd name="connsiteY6-622" fmla="*/ 2104810 h 2104810"/>
              <a:gd name="connsiteX7-623" fmla="*/ 284 w 507260"/>
              <a:gd name="connsiteY7-624" fmla="*/ 540519 h 2104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07260" h="2104810">
                <a:moveTo>
                  <a:pt x="284" y="540519"/>
                </a:moveTo>
                <a:cubicBezTo>
                  <a:pt x="129694" y="185293"/>
                  <a:pt x="239018" y="73130"/>
                  <a:pt x="384840" y="71577"/>
                </a:cubicBezTo>
                <a:lnTo>
                  <a:pt x="384840" y="0"/>
                </a:lnTo>
                <a:lnTo>
                  <a:pt x="507260" y="143154"/>
                </a:lnTo>
                <a:lnTo>
                  <a:pt x="384840" y="286307"/>
                </a:lnTo>
                <a:lnTo>
                  <a:pt x="384840" y="214730"/>
                </a:lnTo>
                <a:cubicBezTo>
                  <a:pt x="-32893" y="412274"/>
                  <a:pt x="355791" y="1576455"/>
                  <a:pt x="4860" y="2104810"/>
                </a:cubicBezTo>
                <a:cubicBezTo>
                  <a:pt x="6765" y="1987369"/>
                  <a:pt x="-1621" y="657960"/>
                  <a:pt x="284" y="540519"/>
                </a:cubicBezTo>
                <a:close/>
              </a:path>
            </a:pathLst>
          </a:custGeom>
          <a:gradFill>
            <a:gsLst>
              <a:gs pos="0">
                <a:srgbClr val="00A3E0">
                  <a:alpha val="0"/>
                </a:srgbClr>
              </a:gs>
              <a:gs pos="100000">
                <a:srgbClr val="00A3E0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箭头: 右 27">
            <a:extLst>
              <a:ext uri="{FF2B5EF4-FFF2-40B4-BE49-F238E27FC236}">
                <a16:creationId xmlns:a16="http://schemas.microsoft.com/office/drawing/2014/main" id="{31CF4FA6-4E9F-46CB-86BB-1FDF88069EBE}"/>
              </a:ext>
            </a:extLst>
          </p:cNvPr>
          <p:cNvSpPr/>
          <p:nvPr/>
        </p:nvSpPr>
        <p:spPr>
          <a:xfrm flipV="1">
            <a:off x="3007369" y="2005980"/>
            <a:ext cx="900032" cy="3299624"/>
          </a:xfrm>
          <a:custGeom>
            <a:avLst/>
            <a:gdLst>
              <a:gd name="connsiteX0" fmla="*/ 0 w 244840"/>
              <a:gd name="connsiteY0" fmla="*/ 71577 h 286307"/>
              <a:gd name="connsiteX1" fmla="*/ 122420 w 244840"/>
              <a:gd name="connsiteY1" fmla="*/ 71577 h 286307"/>
              <a:gd name="connsiteX2" fmla="*/ 122420 w 244840"/>
              <a:gd name="connsiteY2" fmla="*/ 0 h 286307"/>
              <a:gd name="connsiteX3" fmla="*/ 244840 w 244840"/>
              <a:gd name="connsiteY3" fmla="*/ 143154 h 286307"/>
              <a:gd name="connsiteX4" fmla="*/ 122420 w 244840"/>
              <a:gd name="connsiteY4" fmla="*/ 286307 h 286307"/>
              <a:gd name="connsiteX5" fmla="*/ 122420 w 244840"/>
              <a:gd name="connsiteY5" fmla="*/ 214730 h 286307"/>
              <a:gd name="connsiteX6" fmla="*/ 0 w 244840"/>
              <a:gd name="connsiteY6" fmla="*/ 214730 h 286307"/>
              <a:gd name="connsiteX7" fmla="*/ 0 w 244840"/>
              <a:gd name="connsiteY7" fmla="*/ 71577 h 286307"/>
              <a:gd name="connsiteX0-1" fmla="*/ 0 w 634984"/>
              <a:gd name="connsiteY0-2" fmla="*/ 0 h 550010"/>
              <a:gd name="connsiteX1-3" fmla="*/ 512564 w 634984"/>
              <a:gd name="connsiteY1-4" fmla="*/ 335280 h 550010"/>
              <a:gd name="connsiteX2-5" fmla="*/ 512564 w 634984"/>
              <a:gd name="connsiteY2-6" fmla="*/ 263703 h 550010"/>
              <a:gd name="connsiteX3-7" fmla="*/ 634984 w 634984"/>
              <a:gd name="connsiteY3-8" fmla="*/ 406857 h 550010"/>
              <a:gd name="connsiteX4-9" fmla="*/ 512564 w 634984"/>
              <a:gd name="connsiteY4-10" fmla="*/ 550010 h 550010"/>
              <a:gd name="connsiteX5-11" fmla="*/ 512564 w 634984"/>
              <a:gd name="connsiteY5-12" fmla="*/ 478433 h 550010"/>
              <a:gd name="connsiteX6-13" fmla="*/ 390144 w 634984"/>
              <a:gd name="connsiteY6-14" fmla="*/ 478433 h 550010"/>
              <a:gd name="connsiteX7-15" fmla="*/ 0 w 634984"/>
              <a:gd name="connsiteY7-16" fmla="*/ 0 h 550010"/>
              <a:gd name="connsiteX0-17" fmla="*/ 0 w 634984"/>
              <a:gd name="connsiteY0-18" fmla="*/ 0 h 550010"/>
              <a:gd name="connsiteX1-19" fmla="*/ 512564 w 634984"/>
              <a:gd name="connsiteY1-20" fmla="*/ 335280 h 550010"/>
              <a:gd name="connsiteX2-21" fmla="*/ 512564 w 634984"/>
              <a:gd name="connsiteY2-22" fmla="*/ 263703 h 550010"/>
              <a:gd name="connsiteX3-23" fmla="*/ 634984 w 634984"/>
              <a:gd name="connsiteY3-24" fmla="*/ 406857 h 550010"/>
              <a:gd name="connsiteX4-25" fmla="*/ 512564 w 634984"/>
              <a:gd name="connsiteY4-26" fmla="*/ 550010 h 550010"/>
              <a:gd name="connsiteX5-27" fmla="*/ 512564 w 634984"/>
              <a:gd name="connsiteY5-28" fmla="*/ 478433 h 550010"/>
              <a:gd name="connsiteX6-29" fmla="*/ 0 w 634984"/>
              <a:gd name="connsiteY6-30" fmla="*/ 319937 h 550010"/>
              <a:gd name="connsiteX7-31" fmla="*/ 0 w 634984"/>
              <a:gd name="connsiteY7-32" fmla="*/ 0 h 550010"/>
              <a:gd name="connsiteX0-33" fmla="*/ 0 w 634984"/>
              <a:gd name="connsiteY0-34" fmla="*/ 0 h 550010"/>
              <a:gd name="connsiteX1-35" fmla="*/ 512564 w 634984"/>
              <a:gd name="connsiteY1-36" fmla="*/ 335280 h 550010"/>
              <a:gd name="connsiteX2-37" fmla="*/ 512564 w 634984"/>
              <a:gd name="connsiteY2-38" fmla="*/ 263703 h 550010"/>
              <a:gd name="connsiteX3-39" fmla="*/ 634984 w 634984"/>
              <a:gd name="connsiteY3-40" fmla="*/ 406857 h 550010"/>
              <a:gd name="connsiteX4-41" fmla="*/ 512564 w 634984"/>
              <a:gd name="connsiteY4-42" fmla="*/ 550010 h 550010"/>
              <a:gd name="connsiteX5-43" fmla="*/ 512564 w 634984"/>
              <a:gd name="connsiteY5-44" fmla="*/ 478433 h 550010"/>
              <a:gd name="connsiteX6-45" fmla="*/ 0 w 634984"/>
              <a:gd name="connsiteY6-46" fmla="*/ 319937 h 550010"/>
              <a:gd name="connsiteX7-47" fmla="*/ 0 w 634984"/>
              <a:gd name="connsiteY7-48" fmla="*/ 0 h 550010"/>
              <a:gd name="connsiteX0-49" fmla="*/ 0 w 634984"/>
              <a:gd name="connsiteY0-50" fmla="*/ 0 h 550010"/>
              <a:gd name="connsiteX1-51" fmla="*/ 512564 w 634984"/>
              <a:gd name="connsiteY1-52" fmla="*/ 335280 h 550010"/>
              <a:gd name="connsiteX2-53" fmla="*/ 512564 w 634984"/>
              <a:gd name="connsiteY2-54" fmla="*/ 263703 h 550010"/>
              <a:gd name="connsiteX3-55" fmla="*/ 634984 w 634984"/>
              <a:gd name="connsiteY3-56" fmla="*/ 406857 h 550010"/>
              <a:gd name="connsiteX4-57" fmla="*/ 512564 w 634984"/>
              <a:gd name="connsiteY4-58" fmla="*/ 550010 h 550010"/>
              <a:gd name="connsiteX5-59" fmla="*/ 512564 w 634984"/>
              <a:gd name="connsiteY5-60" fmla="*/ 478433 h 550010"/>
              <a:gd name="connsiteX6-61" fmla="*/ 0 w 634984"/>
              <a:gd name="connsiteY6-62" fmla="*/ 319937 h 550010"/>
              <a:gd name="connsiteX7-63" fmla="*/ 0 w 634984"/>
              <a:gd name="connsiteY7-64" fmla="*/ 0 h 550010"/>
              <a:gd name="connsiteX0-65" fmla="*/ 0 w 634984"/>
              <a:gd name="connsiteY0-66" fmla="*/ 0 h 550010"/>
              <a:gd name="connsiteX1-67" fmla="*/ 512564 w 634984"/>
              <a:gd name="connsiteY1-68" fmla="*/ 335280 h 550010"/>
              <a:gd name="connsiteX2-69" fmla="*/ 512564 w 634984"/>
              <a:gd name="connsiteY2-70" fmla="*/ 263703 h 550010"/>
              <a:gd name="connsiteX3-71" fmla="*/ 634984 w 634984"/>
              <a:gd name="connsiteY3-72" fmla="*/ 406857 h 550010"/>
              <a:gd name="connsiteX4-73" fmla="*/ 512564 w 634984"/>
              <a:gd name="connsiteY4-74" fmla="*/ 550010 h 550010"/>
              <a:gd name="connsiteX5-75" fmla="*/ 512564 w 634984"/>
              <a:gd name="connsiteY5-76" fmla="*/ 478433 h 550010"/>
              <a:gd name="connsiteX6-77" fmla="*/ 0 w 634984"/>
              <a:gd name="connsiteY6-78" fmla="*/ 319937 h 550010"/>
              <a:gd name="connsiteX7-79" fmla="*/ 0 w 634984"/>
              <a:gd name="connsiteY7-80" fmla="*/ 0 h 550010"/>
              <a:gd name="connsiteX0-81" fmla="*/ 0 w 640699"/>
              <a:gd name="connsiteY0-82" fmla="*/ 0 h 570965"/>
              <a:gd name="connsiteX1-83" fmla="*/ 518279 w 640699"/>
              <a:gd name="connsiteY1-84" fmla="*/ 356235 h 570965"/>
              <a:gd name="connsiteX2-85" fmla="*/ 518279 w 640699"/>
              <a:gd name="connsiteY2-86" fmla="*/ 284658 h 570965"/>
              <a:gd name="connsiteX3-87" fmla="*/ 640699 w 640699"/>
              <a:gd name="connsiteY3-88" fmla="*/ 427812 h 570965"/>
              <a:gd name="connsiteX4-89" fmla="*/ 518279 w 640699"/>
              <a:gd name="connsiteY4-90" fmla="*/ 570965 h 570965"/>
              <a:gd name="connsiteX5-91" fmla="*/ 518279 w 640699"/>
              <a:gd name="connsiteY5-92" fmla="*/ 499388 h 570965"/>
              <a:gd name="connsiteX6-93" fmla="*/ 5715 w 640699"/>
              <a:gd name="connsiteY6-94" fmla="*/ 340892 h 570965"/>
              <a:gd name="connsiteX7-95" fmla="*/ 0 w 640699"/>
              <a:gd name="connsiteY7-96" fmla="*/ 0 h 570965"/>
              <a:gd name="connsiteX0-97" fmla="*/ 0 w 640699"/>
              <a:gd name="connsiteY0-98" fmla="*/ 0 h 570965"/>
              <a:gd name="connsiteX1-99" fmla="*/ 518279 w 640699"/>
              <a:gd name="connsiteY1-100" fmla="*/ 356235 h 570965"/>
              <a:gd name="connsiteX2-101" fmla="*/ 518279 w 640699"/>
              <a:gd name="connsiteY2-102" fmla="*/ 284658 h 570965"/>
              <a:gd name="connsiteX3-103" fmla="*/ 640699 w 640699"/>
              <a:gd name="connsiteY3-104" fmla="*/ 427812 h 570965"/>
              <a:gd name="connsiteX4-105" fmla="*/ 518279 w 640699"/>
              <a:gd name="connsiteY4-106" fmla="*/ 570965 h 570965"/>
              <a:gd name="connsiteX5-107" fmla="*/ 518279 w 640699"/>
              <a:gd name="connsiteY5-108" fmla="*/ 499388 h 570965"/>
              <a:gd name="connsiteX6-109" fmla="*/ 5715 w 640699"/>
              <a:gd name="connsiteY6-110" fmla="*/ 340892 h 570965"/>
              <a:gd name="connsiteX7-111" fmla="*/ 0 w 640699"/>
              <a:gd name="connsiteY7-112" fmla="*/ 0 h 570965"/>
              <a:gd name="connsiteX0-113" fmla="*/ 3810 w 634984"/>
              <a:gd name="connsiteY0-114" fmla="*/ 0 h 572870"/>
              <a:gd name="connsiteX1-115" fmla="*/ 512564 w 634984"/>
              <a:gd name="connsiteY1-116" fmla="*/ 358140 h 572870"/>
              <a:gd name="connsiteX2-117" fmla="*/ 512564 w 634984"/>
              <a:gd name="connsiteY2-118" fmla="*/ 286563 h 572870"/>
              <a:gd name="connsiteX3-119" fmla="*/ 634984 w 634984"/>
              <a:gd name="connsiteY3-120" fmla="*/ 429717 h 572870"/>
              <a:gd name="connsiteX4-121" fmla="*/ 512564 w 634984"/>
              <a:gd name="connsiteY4-122" fmla="*/ 572870 h 572870"/>
              <a:gd name="connsiteX5-123" fmla="*/ 512564 w 634984"/>
              <a:gd name="connsiteY5-124" fmla="*/ 501293 h 572870"/>
              <a:gd name="connsiteX6-125" fmla="*/ 0 w 634984"/>
              <a:gd name="connsiteY6-126" fmla="*/ 342797 h 572870"/>
              <a:gd name="connsiteX7-127" fmla="*/ 3810 w 634984"/>
              <a:gd name="connsiteY7-128" fmla="*/ 0 h 572870"/>
              <a:gd name="connsiteX0-129" fmla="*/ 3810 w 634984"/>
              <a:gd name="connsiteY0-130" fmla="*/ 0 h 572870"/>
              <a:gd name="connsiteX1-131" fmla="*/ 512564 w 634984"/>
              <a:gd name="connsiteY1-132" fmla="*/ 358140 h 572870"/>
              <a:gd name="connsiteX2-133" fmla="*/ 512564 w 634984"/>
              <a:gd name="connsiteY2-134" fmla="*/ 286563 h 572870"/>
              <a:gd name="connsiteX3-135" fmla="*/ 634984 w 634984"/>
              <a:gd name="connsiteY3-136" fmla="*/ 429717 h 572870"/>
              <a:gd name="connsiteX4-137" fmla="*/ 512564 w 634984"/>
              <a:gd name="connsiteY4-138" fmla="*/ 572870 h 572870"/>
              <a:gd name="connsiteX5-139" fmla="*/ 512564 w 634984"/>
              <a:gd name="connsiteY5-140" fmla="*/ 501293 h 572870"/>
              <a:gd name="connsiteX6-141" fmla="*/ 0 w 634984"/>
              <a:gd name="connsiteY6-142" fmla="*/ 548537 h 572870"/>
              <a:gd name="connsiteX7-143" fmla="*/ 3810 w 634984"/>
              <a:gd name="connsiteY7-144" fmla="*/ 0 h 572870"/>
              <a:gd name="connsiteX0-145" fmla="*/ 0 w 638794"/>
              <a:gd name="connsiteY0-146" fmla="*/ 0 h 380465"/>
              <a:gd name="connsiteX1-147" fmla="*/ 516374 w 638794"/>
              <a:gd name="connsiteY1-148" fmla="*/ 165735 h 380465"/>
              <a:gd name="connsiteX2-149" fmla="*/ 516374 w 638794"/>
              <a:gd name="connsiteY2-150" fmla="*/ 94158 h 380465"/>
              <a:gd name="connsiteX3-151" fmla="*/ 638794 w 638794"/>
              <a:gd name="connsiteY3-152" fmla="*/ 237312 h 380465"/>
              <a:gd name="connsiteX4-153" fmla="*/ 516374 w 638794"/>
              <a:gd name="connsiteY4-154" fmla="*/ 380465 h 380465"/>
              <a:gd name="connsiteX5-155" fmla="*/ 516374 w 638794"/>
              <a:gd name="connsiteY5-156" fmla="*/ 308888 h 380465"/>
              <a:gd name="connsiteX6-157" fmla="*/ 3810 w 638794"/>
              <a:gd name="connsiteY6-158" fmla="*/ 356132 h 380465"/>
              <a:gd name="connsiteX7-159" fmla="*/ 0 w 638794"/>
              <a:gd name="connsiteY7-160" fmla="*/ 0 h 380465"/>
              <a:gd name="connsiteX0-161" fmla="*/ 5715 w 634984"/>
              <a:gd name="connsiteY0-162" fmla="*/ 0 h 376655"/>
              <a:gd name="connsiteX1-163" fmla="*/ 512564 w 634984"/>
              <a:gd name="connsiteY1-164" fmla="*/ 161925 h 376655"/>
              <a:gd name="connsiteX2-165" fmla="*/ 512564 w 634984"/>
              <a:gd name="connsiteY2-166" fmla="*/ 90348 h 376655"/>
              <a:gd name="connsiteX3-167" fmla="*/ 634984 w 634984"/>
              <a:gd name="connsiteY3-168" fmla="*/ 233502 h 376655"/>
              <a:gd name="connsiteX4-169" fmla="*/ 512564 w 634984"/>
              <a:gd name="connsiteY4-170" fmla="*/ 376655 h 376655"/>
              <a:gd name="connsiteX5-171" fmla="*/ 512564 w 634984"/>
              <a:gd name="connsiteY5-172" fmla="*/ 305078 h 376655"/>
              <a:gd name="connsiteX6-173" fmla="*/ 0 w 634984"/>
              <a:gd name="connsiteY6-174" fmla="*/ 352322 h 376655"/>
              <a:gd name="connsiteX7-175" fmla="*/ 5715 w 634984"/>
              <a:gd name="connsiteY7-176" fmla="*/ 0 h 376655"/>
              <a:gd name="connsiteX0-177" fmla="*/ 5715 w 634984"/>
              <a:gd name="connsiteY0-178" fmla="*/ 0 h 376655"/>
              <a:gd name="connsiteX1-179" fmla="*/ 512564 w 634984"/>
              <a:gd name="connsiteY1-180" fmla="*/ 161925 h 376655"/>
              <a:gd name="connsiteX2-181" fmla="*/ 512564 w 634984"/>
              <a:gd name="connsiteY2-182" fmla="*/ 90348 h 376655"/>
              <a:gd name="connsiteX3-183" fmla="*/ 634984 w 634984"/>
              <a:gd name="connsiteY3-184" fmla="*/ 233502 h 376655"/>
              <a:gd name="connsiteX4-185" fmla="*/ 512564 w 634984"/>
              <a:gd name="connsiteY4-186" fmla="*/ 376655 h 376655"/>
              <a:gd name="connsiteX5-187" fmla="*/ 512564 w 634984"/>
              <a:gd name="connsiteY5-188" fmla="*/ 305078 h 376655"/>
              <a:gd name="connsiteX6-189" fmla="*/ 0 w 634984"/>
              <a:gd name="connsiteY6-190" fmla="*/ 352322 h 376655"/>
              <a:gd name="connsiteX7-191" fmla="*/ 5715 w 634984"/>
              <a:gd name="connsiteY7-192" fmla="*/ 0 h 376655"/>
              <a:gd name="connsiteX0-193" fmla="*/ 5715 w 634984"/>
              <a:gd name="connsiteY0-194" fmla="*/ 0 h 376655"/>
              <a:gd name="connsiteX1-195" fmla="*/ 512564 w 634984"/>
              <a:gd name="connsiteY1-196" fmla="*/ 161925 h 376655"/>
              <a:gd name="connsiteX2-197" fmla="*/ 512564 w 634984"/>
              <a:gd name="connsiteY2-198" fmla="*/ 90348 h 376655"/>
              <a:gd name="connsiteX3-199" fmla="*/ 634984 w 634984"/>
              <a:gd name="connsiteY3-200" fmla="*/ 233502 h 376655"/>
              <a:gd name="connsiteX4-201" fmla="*/ 512564 w 634984"/>
              <a:gd name="connsiteY4-202" fmla="*/ 376655 h 376655"/>
              <a:gd name="connsiteX5-203" fmla="*/ 512564 w 634984"/>
              <a:gd name="connsiteY5-204" fmla="*/ 305078 h 376655"/>
              <a:gd name="connsiteX6-205" fmla="*/ 0 w 634984"/>
              <a:gd name="connsiteY6-206" fmla="*/ 352322 h 376655"/>
              <a:gd name="connsiteX7-207" fmla="*/ 5715 w 634984"/>
              <a:gd name="connsiteY7-208" fmla="*/ 0 h 376655"/>
              <a:gd name="connsiteX0-209" fmla="*/ 5715 w 634984"/>
              <a:gd name="connsiteY0-210" fmla="*/ 0 h 376655"/>
              <a:gd name="connsiteX1-211" fmla="*/ 512564 w 634984"/>
              <a:gd name="connsiteY1-212" fmla="*/ 161925 h 376655"/>
              <a:gd name="connsiteX2-213" fmla="*/ 512564 w 634984"/>
              <a:gd name="connsiteY2-214" fmla="*/ 90348 h 376655"/>
              <a:gd name="connsiteX3-215" fmla="*/ 634984 w 634984"/>
              <a:gd name="connsiteY3-216" fmla="*/ 233502 h 376655"/>
              <a:gd name="connsiteX4-217" fmla="*/ 512564 w 634984"/>
              <a:gd name="connsiteY4-218" fmla="*/ 376655 h 376655"/>
              <a:gd name="connsiteX5-219" fmla="*/ 512564 w 634984"/>
              <a:gd name="connsiteY5-220" fmla="*/ 305078 h 376655"/>
              <a:gd name="connsiteX6-221" fmla="*/ 0 w 634984"/>
              <a:gd name="connsiteY6-222" fmla="*/ 352322 h 376655"/>
              <a:gd name="connsiteX7-223" fmla="*/ 5715 w 634984"/>
              <a:gd name="connsiteY7-224" fmla="*/ 0 h 376655"/>
              <a:gd name="connsiteX0-225" fmla="*/ 5715 w 634984"/>
              <a:gd name="connsiteY0-226" fmla="*/ 0 h 376655"/>
              <a:gd name="connsiteX1-227" fmla="*/ 512564 w 634984"/>
              <a:gd name="connsiteY1-228" fmla="*/ 161925 h 376655"/>
              <a:gd name="connsiteX2-229" fmla="*/ 512564 w 634984"/>
              <a:gd name="connsiteY2-230" fmla="*/ 90348 h 376655"/>
              <a:gd name="connsiteX3-231" fmla="*/ 634984 w 634984"/>
              <a:gd name="connsiteY3-232" fmla="*/ 233502 h 376655"/>
              <a:gd name="connsiteX4-233" fmla="*/ 512564 w 634984"/>
              <a:gd name="connsiteY4-234" fmla="*/ 376655 h 376655"/>
              <a:gd name="connsiteX5-235" fmla="*/ 512564 w 634984"/>
              <a:gd name="connsiteY5-236" fmla="*/ 305078 h 376655"/>
              <a:gd name="connsiteX6-237" fmla="*/ 0 w 634984"/>
              <a:gd name="connsiteY6-238" fmla="*/ 352322 h 376655"/>
              <a:gd name="connsiteX7-239" fmla="*/ 5715 w 634984"/>
              <a:gd name="connsiteY7-240" fmla="*/ 0 h 376655"/>
              <a:gd name="connsiteX0-241" fmla="*/ 8 w 955139"/>
              <a:gd name="connsiteY0-242" fmla="*/ 0 h 970192"/>
              <a:gd name="connsiteX1-243" fmla="*/ 832719 w 955139"/>
              <a:gd name="connsiteY1-244" fmla="*/ 755462 h 970192"/>
              <a:gd name="connsiteX2-245" fmla="*/ 832719 w 955139"/>
              <a:gd name="connsiteY2-246" fmla="*/ 683885 h 970192"/>
              <a:gd name="connsiteX3-247" fmla="*/ 955139 w 955139"/>
              <a:gd name="connsiteY3-248" fmla="*/ 827039 h 970192"/>
              <a:gd name="connsiteX4-249" fmla="*/ 832719 w 955139"/>
              <a:gd name="connsiteY4-250" fmla="*/ 970192 h 970192"/>
              <a:gd name="connsiteX5-251" fmla="*/ 832719 w 955139"/>
              <a:gd name="connsiteY5-252" fmla="*/ 898615 h 970192"/>
              <a:gd name="connsiteX6-253" fmla="*/ 320155 w 955139"/>
              <a:gd name="connsiteY6-254" fmla="*/ 945859 h 970192"/>
              <a:gd name="connsiteX7-255" fmla="*/ 8 w 955139"/>
              <a:gd name="connsiteY7-256" fmla="*/ 0 h 970192"/>
              <a:gd name="connsiteX0-257" fmla="*/ 52267 w 1007398"/>
              <a:gd name="connsiteY0-258" fmla="*/ 0 h 3343283"/>
              <a:gd name="connsiteX1-259" fmla="*/ 884978 w 1007398"/>
              <a:gd name="connsiteY1-260" fmla="*/ 755462 h 3343283"/>
              <a:gd name="connsiteX2-261" fmla="*/ 884978 w 1007398"/>
              <a:gd name="connsiteY2-262" fmla="*/ 683885 h 3343283"/>
              <a:gd name="connsiteX3-263" fmla="*/ 1007398 w 1007398"/>
              <a:gd name="connsiteY3-264" fmla="*/ 827039 h 3343283"/>
              <a:gd name="connsiteX4-265" fmla="*/ 884978 w 1007398"/>
              <a:gd name="connsiteY4-266" fmla="*/ 970192 h 3343283"/>
              <a:gd name="connsiteX5-267" fmla="*/ 884978 w 1007398"/>
              <a:gd name="connsiteY5-268" fmla="*/ 898615 h 3343283"/>
              <a:gd name="connsiteX6-269" fmla="*/ 0 w 1007398"/>
              <a:gd name="connsiteY6-270" fmla="*/ 3343283 h 3343283"/>
              <a:gd name="connsiteX7-271" fmla="*/ 52267 w 1007398"/>
              <a:gd name="connsiteY7-272" fmla="*/ 0 h 3343283"/>
              <a:gd name="connsiteX0-273" fmla="*/ 52267 w 1007398"/>
              <a:gd name="connsiteY0-274" fmla="*/ 0 h 3343283"/>
              <a:gd name="connsiteX1-275" fmla="*/ 884978 w 1007398"/>
              <a:gd name="connsiteY1-276" fmla="*/ 755462 h 3343283"/>
              <a:gd name="connsiteX2-277" fmla="*/ 884978 w 1007398"/>
              <a:gd name="connsiteY2-278" fmla="*/ 683885 h 3343283"/>
              <a:gd name="connsiteX3-279" fmla="*/ 1007398 w 1007398"/>
              <a:gd name="connsiteY3-280" fmla="*/ 827039 h 3343283"/>
              <a:gd name="connsiteX4-281" fmla="*/ 884978 w 1007398"/>
              <a:gd name="connsiteY4-282" fmla="*/ 970192 h 3343283"/>
              <a:gd name="connsiteX5-283" fmla="*/ 884978 w 1007398"/>
              <a:gd name="connsiteY5-284" fmla="*/ 898615 h 3343283"/>
              <a:gd name="connsiteX6-285" fmla="*/ 0 w 1007398"/>
              <a:gd name="connsiteY6-286" fmla="*/ 3343283 h 3343283"/>
              <a:gd name="connsiteX7-287" fmla="*/ 52267 w 1007398"/>
              <a:gd name="connsiteY7-288" fmla="*/ 0 h 3343283"/>
              <a:gd name="connsiteX0-289" fmla="*/ 52267 w 1007398"/>
              <a:gd name="connsiteY0-290" fmla="*/ 0 h 3343283"/>
              <a:gd name="connsiteX1-291" fmla="*/ 884978 w 1007398"/>
              <a:gd name="connsiteY1-292" fmla="*/ 755462 h 3343283"/>
              <a:gd name="connsiteX2-293" fmla="*/ 884978 w 1007398"/>
              <a:gd name="connsiteY2-294" fmla="*/ 683885 h 3343283"/>
              <a:gd name="connsiteX3-295" fmla="*/ 1007398 w 1007398"/>
              <a:gd name="connsiteY3-296" fmla="*/ 827039 h 3343283"/>
              <a:gd name="connsiteX4-297" fmla="*/ 884978 w 1007398"/>
              <a:gd name="connsiteY4-298" fmla="*/ 970192 h 3343283"/>
              <a:gd name="connsiteX5-299" fmla="*/ 884978 w 1007398"/>
              <a:gd name="connsiteY5-300" fmla="*/ 898615 h 3343283"/>
              <a:gd name="connsiteX6-301" fmla="*/ 0 w 1007398"/>
              <a:gd name="connsiteY6-302" fmla="*/ 3343283 h 3343283"/>
              <a:gd name="connsiteX7-303" fmla="*/ 52267 w 1007398"/>
              <a:gd name="connsiteY7-304" fmla="*/ 0 h 3343283"/>
              <a:gd name="connsiteX0-305" fmla="*/ 52267 w 1007398"/>
              <a:gd name="connsiteY0-306" fmla="*/ 0 h 3343283"/>
              <a:gd name="connsiteX1-307" fmla="*/ 884978 w 1007398"/>
              <a:gd name="connsiteY1-308" fmla="*/ 755462 h 3343283"/>
              <a:gd name="connsiteX2-309" fmla="*/ 884978 w 1007398"/>
              <a:gd name="connsiteY2-310" fmla="*/ 683885 h 3343283"/>
              <a:gd name="connsiteX3-311" fmla="*/ 1007398 w 1007398"/>
              <a:gd name="connsiteY3-312" fmla="*/ 827039 h 3343283"/>
              <a:gd name="connsiteX4-313" fmla="*/ 884978 w 1007398"/>
              <a:gd name="connsiteY4-314" fmla="*/ 970192 h 3343283"/>
              <a:gd name="connsiteX5-315" fmla="*/ 884978 w 1007398"/>
              <a:gd name="connsiteY5-316" fmla="*/ 898615 h 3343283"/>
              <a:gd name="connsiteX6-317" fmla="*/ 0 w 1007398"/>
              <a:gd name="connsiteY6-318" fmla="*/ 3343283 h 3343283"/>
              <a:gd name="connsiteX7-319" fmla="*/ 52267 w 1007398"/>
              <a:gd name="connsiteY7-320" fmla="*/ 0 h 3343283"/>
              <a:gd name="connsiteX0-321" fmla="*/ 508558 w 1007398"/>
              <a:gd name="connsiteY0-322" fmla="*/ 0 h 2870498"/>
              <a:gd name="connsiteX1-323" fmla="*/ 884978 w 1007398"/>
              <a:gd name="connsiteY1-324" fmla="*/ 282677 h 2870498"/>
              <a:gd name="connsiteX2-325" fmla="*/ 884978 w 1007398"/>
              <a:gd name="connsiteY2-326" fmla="*/ 211100 h 2870498"/>
              <a:gd name="connsiteX3-327" fmla="*/ 1007398 w 1007398"/>
              <a:gd name="connsiteY3-328" fmla="*/ 354254 h 2870498"/>
              <a:gd name="connsiteX4-329" fmla="*/ 884978 w 1007398"/>
              <a:gd name="connsiteY4-330" fmla="*/ 497407 h 2870498"/>
              <a:gd name="connsiteX5-331" fmla="*/ 884978 w 1007398"/>
              <a:gd name="connsiteY5-332" fmla="*/ 425830 h 2870498"/>
              <a:gd name="connsiteX6-333" fmla="*/ 0 w 1007398"/>
              <a:gd name="connsiteY6-334" fmla="*/ 2870498 h 2870498"/>
              <a:gd name="connsiteX7-335" fmla="*/ 508558 w 1007398"/>
              <a:gd name="connsiteY7-336" fmla="*/ 0 h 2870498"/>
              <a:gd name="connsiteX0-337" fmla="*/ 508558 w 1007398"/>
              <a:gd name="connsiteY0-338" fmla="*/ 0 h 2870498"/>
              <a:gd name="connsiteX1-339" fmla="*/ 884978 w 1007398"/>
              <a:gd name="connsiteY1-340" fmla="*/ 282677 h 2870498"/>
              <a:gd name="connsiteX2-341" fmla="*/ 884978 w 1007398"/>
              <a:gd name="connsiteY2-342" fmla="*/ 211100 h 2870498"/>
              <a:gd name="connsiteX3-343" fmla="*/ 1007398 w 1007398"/>
              <a:gd name="connsiteY3-344" fmla="*/ 354254 h 2870498"/>
              <a:gd name="connsiteX4-345" fmla="*/ 884978 w 1007398"/>
              <a:gd name="connsiteY4-346" fmla="*/ 497407 h 2870498"/>
              <a:gd name="connsiteX5-347" fmla="*/ 884978 w 1007398"/>
              <a:gd name="connsiteY5-348" fmla="*/ 425830 h 2870498"/>
              <a:gd name="connsiteX6-349" fmla="*/ 0 w 1007398"/>
              <a:gd name="connsiteY6-350" fmla="*/ 2870498 h 2870498"/>
              <a:gd name="connsiteX7-351" fmla="*/ 508558 w 1007398"/>
              <a:gd name="connsiteY7-352" fmla="*/ 0 h 2870498"/>
              <a:gd name="connsiteX0-353" fmla="*/ 13785 w 512625"/>
              <a:gd name="connsiteY0-354" fmla="*/ 0 h 1545600"/>
              <a:gd name="connsiteX1-355" fmla="*/ 390205 w 512625"/>
              <a:gd name="connsiteY1-356" fmla="*/ 282677 h 1545600"/>
              <a:gd name="connsiteX2-357" fmla="*/ 390205 w 512625"/>
              <a:gd name="connsiteY2-358" fmla="*/ 211100 h 1545600"/>
              <a:gd name="connsiteX3-359" fmla="*/ 512625 w 512625"/>
              <a:gd name="connsiteY3-360" fmla="*/ 354254 h 1545600"/>
              <a:gd name="connsiteX4-361" fmla="*/ 390205 w 512625"/>
              <a:gd name="connsiteY4-362" fmla="*/ 497407 h 1545600"/>
              <a:gd name="connsiteX5-363" fmla="*/ 390205 w 512625"/>
              <a:gd name="connsiteY5-364" fmla="*/ 425830 h 1545600"/>
              <a:gd name="connsiteX6-365" fmla="*/ 0 w 512625"/>
              <a:gd name="connsiteY6-366" fmla="*/ 1545600 h 1545600"/>
              <a:gd name="connsiteX7-367" fmla="*/ 13785 w 512625"/>
              <a:gd name="connsiteY7-368" fmla="*/ 0 h 1545600"/>
              <a:gd name="connsiteX0-369" fmla="*/ 13785 w 512625"/>
              <a:gd name="connsiteY0-370" fmla="*/ 0 h 1545600"/>
              <a:gd name="connsiteX1-371" fmla="*/ 390205 w 512625"/>
              <a:gd name="connsiteY1-372" fmla="*/ 282677 h 1545600"/>
              <a:gd name="connsiteX2-373" fmla="*/ 390205 w 512625"/>
              <a:gd name="connsiteY2-374" fmla="*/ 211100 h 1545600"/>
              <a:gd name="connsiteX3-375" fmla="*/ 512625 w 512625"/>
              <a:gd name="connsiteY3-376" fmla="*/ 354254 h 1545600"/>
              <a:gd name="connsiteX4-377" fmla="*/ 390205 w 512625"/>
              <a:gd name="connsiteY4-378" fmla="*/ 497407 h 1545600"/>
              <a:gd name="connsiteX5-379" fmla="*/ 390205 w 512625"/>
              <a:gd name="connsiteY5-380" fmla="*/ 425830 h 1545600"/>
              <a:gd name="connsiteX6-381" fmla="*/ 0 w 512625"/>
              <a:gd name="connsiteY6-382" fmla="*/ 1545600 h 1545600"/>
              <a:gd name="connsiteX7-383" fmla="*/ 13785 w 512625"/>
              <a:gd name="connsiteY7-384" fmla="*/ 0 h 1545600"/>
              <a:gd name="connsiteX0-385" fmla="*/ 13785 w 512625"/>
              <a:gd name="connsiteY0-386" fmla="*/ 0 h 1545600"/>
              <a:gd name="connsiteX1-387" fmla="*/ 390205 w 512625"/>
              <a:gd name="connsiteY1-388" fmla="*/ 282677 h 1545600"/>
              <a:gd name="connsiteX2-389" fmla="*/ 390205 w 512625"/>
              <a:gd name="connsiteY2-390" fmla="*/ 211100 h 1545600"/>
              <a:gd name="connsiteX3-391" fmla="*/ 512625 w 512625"/>
              <a:gd name="connsiteY3-392" fmla="*/ 354254 h 1545600"/>
              <a:gd name="connsiteX4-393" fmla="*/ 390205 w 512625"/>
              <a:gd name="connsiteY4-394" fmla="*/ 497407 h 1545600"/>
              <a:gd name="connsiteX5-395" fmla="*/ 390205 w 512625"/>
              <a:gd name="connsiteY5-396" fmla="*/ 425830 h 1545600"/>
              <a:gd name="connsiteX6-397" fmla="*/ 0 w 512625"/>
              <a:gd name="connsiteY6-398" fmla="*/ 1545600 h 1545600"/>
              <a:gd name="connsiteX7-399" fmla="*/ 13785 w 512625"/>
              <a:gd name="connsiteY7-400" fmla="*/ 0 h 1545600"/>
              <a:gd name="connsiteX0-401" fmla="*/ 19283 w 512625"/>
              <a:gd name="connsiteY0-402" fmla="*/ 8800 h 1334500"/>
              <a:gd name="connsiteX1-403" fmla="*/ 390205 w 512625"/>
              <a:gd name="connsiteY1-404" fmla="*/ 71577 h 1334500"/>
              <a:gd name="connsiteX2-405" fmla="*/ 390205 w 512625"/>
              <a:gd name="connsiteY2-406" fmla="*/ 0 h 1334500"/>
              <a:gd name="connsiteX3-407" fmla="*/ 512625 w 512625"/>
              <a:gd name="connsiteY3-408" fmla="*/ 143154 h 1334500"/>
              <a:gd name="connsiteX4-409" fmla="*/ 390205 w 512625"/>
              <a:gd name="connsiteY4-410" fmla="*/ 286307 h 1334500"/>
              <a:gd name="connsiteX5-411" fmla="*/ 390205 w 512625"/>
              <a:gd name="connsiteY5-412" fmla="*/ 214730 h 1334500"/>
              <a:gd name="connsiteX6-413" fmla="*/ 0 w 512625"/>
              <a:gd name="connsiteY6-414" fmla="*/ 1334500 h 1334500"/>
              <a:gd name="connsiteX7-415" fmla="*/ 19283 w 512625"/>
              <a:gd name="connsiteY7-416" fmla="*/ 8800 h 1334500"/>
              <a:gd name="connsiteX0-417" fmla="*/ 19283 w 512625"/>
              <a:gd name="connsiteY0-418" fmla="*/ 8800 h 1334500"/>
              <a:gd name="connsiteX1-419" fmla="*/ 390205 w 512625"/>
              <a:gd name="connsiteY1-420" fmla="*/ 71577 h 1334500"/>
              <a:gd name="connsiteX2-421" fmla="*/ 390205 w 512625"/>
              <a:gd name="connsiteY2-422" fmla="*/ 0 h 1334500"/>
              <a:gd name="connsiteX3-423" fmla="*/ 512625 w 512625"/>
              <a:gd name="connsiteY3-424" fmla="*/ 143154 h 1334500"/>
              <a:gd name="connsiteX4-425" fmla="*/ 390205 w 512625"/>
              <a:gd name="connsiteY4-426" fmla="*/ 286307 h 1334500"/>
              <a:gd name="connsiteX5-427" fmla="*/ 390205 w 512625"/>
              <a:gd name="connsiteY5-428" fmla="*/ 214730 h 1334500"/>
              <a:gd name="connsiteX6-429" fmla="*/ 0 w 512625"/>
              <a:gd name="connsiteY6-430" fmla="*/ 1334500 h 1334500"/>
              <a:gd name="connsiteX7-431" fmla="*/ 19283 w 512625"/>
              <a:gd name="connsiteY7-432" fmla="*/ 8800 h 1334500"/>
              <a:gd name="connsiteX0-433" fmla="*/ 19283 w 512625"/>
              <a:gd name="connsiteY0-434" fmla="*/ 8800 h 1334500"/>
              <a:gd name="connsiteX1-435" fmla="*/ 390205 w 512625"/>
              <a:gd name="connsiteY1-436" fmla="*/ 71577 h 1334500"/>
              <a:gd name="connsiteX2-437" fmla="*/ 390205 w 512625"/>
              <a:gd name="connsiteY2-438" fmla="*/ 0 h 1334500"/>
              <a:gd name="connsiteX3-439" fmla="*/ 512625 w 512625"/>
              <a:gd name="connsiteY3-440" fmla="*/ 143154 h 1334500"/>
              <a:gd name="connsiteX4-441" fmla="*/ 390205 w 512625"/>
              <a:gd name="connsiteY4-442" fmla="*/ 286307 h 1334500"/>
              <a:gd name="connsiteX5-443" fmla="*/ 390205 w 512625"/>
              <a:gd name="connsiteY5-444" fmla="*/ 214730 h 1334500"/>
              <a:gd name="connsiteX6-445" fmla="*/ 0 w 512625"/>
              <a:gd name="connsiteY6-446" fmla="*/ 1334500 h 1334500"/>
              <a:gd name="connsiteX7-447" fmla="*/ 19283 w 512625"/>
              <a:gd name="connsiteY7-448" fmla="*/ 8800 h 1334500"/>
              <a:gd name="connsiteX0-449" fmla="*/ 5649 w 512625"/>
              <a:gd name="connsiteY0-450" fmla="*/ 540519 h 1334500"/>
              <a:gd name="connsiteX1-451" fmla="*/ 390205 w 512625"/>
              <a:gd name="connsiteY1-452" fmla="*/ 71577 h 1334500"/>
              <a:gd name="connsiteX2-453" fmla="*/ 390205 w 512625"/>
              <a:gd name="connsiteY2-454" fmla="*/ 0 h 1334500"/>
              <a:gd name="connsiteX3-455" fmla="*/ 512625 w 512625"/>
              <a:gd name="connsiteY3-456" fmla="*/ 143154 h 1334500"/>
              <a:gd name="connsiteX4-457" fmla="*/ 390205 w 512625"/>
              <a:gd name="connsiteY4-458" fmla="*/ 286307 h 1334500"/>
              <a:gd name="connsiteX5-459" fmla="*/ 390205 w 512625"/>
              <a:gd name="connsiteY5-460" fmla="*/ 214730 h 1334500"/>
              <a:gd name="connsiteX6-461" fmla="*/ 0 w 512625"/>
              <a:gd name="connsiteY6-462" fmla="*/ 1334500 h 1334500"/>
              <a:gd name="connsiteX7-463" fmla="*/ 5649 w 512625"/>
              <a:gd name="connsiteY7-464" fmla="*/ 540519 h 1334500"/>
              <a:gd name="connsiteX0-465" fmla="*/ 5649 w 512625"/>
              <a:gd name="connsiteY0-466" fmla="*/ 540519 h 1334500"/>
              <a:gd name="connsiteX1-467" fmla="*/ 390205 w 512625"/>
              <a:gd name="connsiteY1-468" fmla="*/ 71577 h 1334500"/>
              <a:gd name="connsiteX2-469" fmla="*/ 390205 w 512625"/>
              <a:gd name="connsiteY2-470" fmla="*/ 0 h 1334500"/>
              <a:gd name="connsiteX3-471" fmla="*/ 512625 w 512625"/>
              <a:gd name="connsiteY3-472" fmla="*/ 143154 h 1334500"/>
              <a:gd name="connsiteX4-473" fmla="*/ 390205 w 512625"/>
              <a:gd name="connsiteY4-474" fmla="*/ 286307 h 1334500"/>
              <a:gd name="connsiteX5-475" fmla="*/ 390205 w 512625"/>
              <a:gd name="connsiteY5-476" fmla="*/ 214730 h 1334500"/>
              <a:gd name="connsiteX6-477" fmla="*/ 0 w 512625"/>
              <a:gd name="connsiteY6-478" fmla="*/ 1334500 h 1334500"/>
              <a:gd name="connsiteX7-479" fmla="*/ 5649 w 512625"/>
              <a:gd name="connsiteY7-480" fmla="*/ 540519 h 1334500"/>
              <a:gd name="connsiteX0-481" fmla="*/ 284 w 507260"/>
              <a:gd name="connsiteY0-482" fmla="*/ 540519 h 2104810"/>
              <a:gd name="connsiteX1-483" fmla="*/ 384840 w 507260"/>
              <a:gd name="connsiteY1-484" fmla="*/ 71577 h 2104810"/>
              <a:gd name="connsiteX2-485" fmla="*/ 384840 w 507260"/>
              <a:gd name="connsiteY2-486" fmla="*/ 0 h 2104810"/>
              <a:gd name="connsiteX3-487" fmla="*/ 507260 w 507260"/>
              <a:gd name="connsiteY3-488" fmla="*/ 143154 h 2104810"/>
              <a:gd name="connsiteX4-489" fmla="*/ 384840 w 507260"/>
              <a:gd name="connsiteY4-490" fmla="*/ 286307 h 2104810"/>
              <a:gd name="connsiteX5-491" fmla="*/ 384840 w 507260"/>
              <a:gd name="connsiteY5-492" fmla="*/ 214730 h 2104810"/>
              <a:gd name="connsiteX6-493" fmla="*/ 4860 w 507260"/>
              <a:gd name="connsiteY6-494" fmla="*/ 2104810 h 2104810"/>
              <a:gd name="connsiteX7-495" fmla="*/ 284 w 507260"/>
              <a:gd name="connsiteY7-496" fmla="*/ 540519 h 2104810"/>
              <a:gd name="connsiteX0-497" fmla="*/ 284 w 507260"/>
              <a:gd name="connsiteY0-498" fmla="*/ 540519 h 2104810"/>
              <a:gd name="connsiteX1-499" fmla="*/ 384840 w 507260"/>
              <a:gd name="connsiteY1-500" fmla="*/ 71577 h 2104810"/>
              <a:gd name="connsiteX2-501" fmla="*/ 384840 w 507260"/>
              <a:gd name="connsiteY2-502" fmla="*/ 0 h 2104810"/>
              <a:gd name="connsiteX3-503" fmla="*/ 507260 w 507260"/>
              <a:gd name="connsiteY3-504" fmla="*/ 143154 h 2104810"/>
              <a:gd name="connsiteX4-505" fmla="*/ 384840 w 507260"/>
              <a:gd name="connsiteY4-506" fmla="*/ 286307 h 2104810"/>
              <a:gd name="connsiteX5-507" fmla="*/ 384840 w 507260"/>
              <a:gd name="connsiteY5-508" fmla="*/ 214730 h 2104810"/>
              <a:gd name="connsiteX6-509" fmla="*/ 4860 w 507260"/>
              <a:gd name="connsiteY6-510" fmla="*/ 2104810 h 2104810"/>
              <a:gd name="connsiteX7-511" fmla="*/ 284 w 507260"/>
              <a:gd name="connsiteY7-512" fmla="*/ 540519 h 2104810"/>
              <a:gd name="connsiteX0-513" fmla="*/ 284 w 507260"/>
              <a:gd name="connsiteY0-514" fmla="*/ 540519 h 2104810"/>
              <a:gd name="connsiteX1-515" fmla="*/ 384840 w 507260"/>
              <a:gd name="connsiteY1-516" fmla="*/ 71577 h 2104810"/>
              <a:gd name="connsiteX2-517" fmla="*/ 384840 w 507260"/>
              <a:gd name="connsiteY2-518" fmla="*/ 0 h 2104810"/>
              <a:gd name="connsiteX3-519" fmla="*/ 507260 w 507260"/>
              <a:gd name="connsiteY3-520" fmla="*/ 143154 h 2104810"/>
              <a:gd name="connsiteX4-521" fmla="*/ 384840 w 507260"/>
              <a:gd name="connsiteY4-522" fmla="*/ 286307 h 2104810"/>
              <a:gd name="connsiteX5-523" fmla="*/ 384840 w 507260"/>
              <a:gd name="connsiteY5-524" fmla="*/ 214730 h 2104810"/>
              <a:gd name="connsiteX6-525" fmla="*/ 4860 w 507260"/>
              <a:gd name="connsiteY6-526" fmla="*/ 2104810 h 2104810"/>
              <a:gd name="connsiteX7-527" fmla="*/ 284 w 507260"/>
              <a:gd name="connsiteY7-528" fmla="*/ 540519 h 2104810"/>
              <a:gd name="connsiteX0-529" fmla="*/ 284 w 507260"/>
              <a:gd name="connsiteY0-530" fmla="*/ 540519 h 2104810"/>
              <a:gd name="connsiteX1-531" fmla="*/ 384840 w 507260"/>
              <a:gd name="connsiteY1-532" fmla="*/ 71577 h 2104810"/>
              <a:gd name="connsiteX2-533" fmla="*/ 384840 w 507260"/>
              <a:gd name="connsiteY2-534" fmla="*/ 0 h 2104810"/>
              <a:gd name="connsiteX3-535" fmla="*/ 507260 w 507260"/>
              <a:gd name="connsiteY3-536" fmla="*/ 143154 h 2104810"/>
              <a:gd name="connsiteX4-537" fmla="*/ 384840 w 507260"/>
              <a:gd name="connsiteY4-538" fmla="*/ 286307 h 2104810"/>
              <a:gd name="connsiteX5-539" fmla="*/ 384840 w 507260"/>
              <a:gd name="connsiteY5-540" fmla="*/ 214730 h 2104810"/>
              <a:gd name="connsiteX6-541" fmla="*/ 4860 w 507260"/>
              <a:gd name="connsiteY6-542" fmla="*/ 2104810 h 2104810"/>
              <a:gd name="connsiteX7-543" fmla="*/ 284 w 507260"/>
              <a:gd name="connsiteY7-544" fmla="*/ 540519 h 2104810"/>
              <a:gd name="connsiteX0-545" fmla="*/ 284 w 507260"/>
              <a:gd name="connsiteY0-546" fmla="*/ 540519 h 2104810"/>
              <a:gd name="connsiteX1-547" fmla="*/ 384840 w 507260"/>
              <a:gd name="connsiteY1-548" fmla="*/ 71577 h 2104810"/>
              <a:gd name="connsiteX2-549" fmla="*/ 384840 w 507260"/>
              <a:gd name="connsiteY2-550" fmla="*/ 0 h 2104810"/>
              <a:gd name="connsiteX3-551" fmla="*/ 507260 w 507260"/>
              <a:gd name="connsiteY3-552" fmla="*/ 143154 h 2104810"/>
              <a:gd name="connsiteX4-553" fmla="*/ 384840 w 507260"/>
              <a:gd name="connsiteY4-554" fmla="*/ 286307 h 2104810"/>
              <a:gd name="connsiteX5-555" fmla="*/ 384840 w 507260"/>
              <a:gd name="connsiteY5-556" fmla="*/ 214730 h 2104810"/>
              <a:gd name="connsiteX6-557" fmla="*/ 4860 w 507260"/>
              <a:gd name="connsiteY6-558" fmla="*/ 2104810 h 2104810"/>
              <a:gd name="connsiteX7-559" fmla="*/ 284 w 507260"/>
              <a:gd name="connsiteY7-560" fmla="*/ 540519 h 2104810"/>
              <a:gd name="connsiteX0-561" fmla="*/ 284 w 507260"/>
              <a:gd name="connsiteY0-562" fmla="*/ 540519 h 2104810"/>
              <a:gd name="connsiteX1-563" fmla="*/ 384840 w 507260"/>
              <a:gd name="connsiteY1-564" fmla="*/ 71577 h 2104810"/>
              <a:gd name="connsiteX2-565" fmla="*/ 384840 w 507260"/>
              <a:gd name="connsiteY2-566" fmla="*/ 0 h 2104810"/>
              <a:gd name="connsiteX3-567" fmla="*/ 507260 w 507260"/>
              <a:gd name="connsiteY3-568" fmla="*/ 143154 h 2104810"/>
              <a:gd name="connsiteX4-569" fmla="*/ 384840 w 507260"/>
              <a:gd name="connsiteY4-570" fmla="*/ 286307 h 2104810"/>
              <a:gd name="connsiteX5-571" fmla="*/ 384840 w 507260"/>
              <a:gd name="connsiteY5-572" fmla="*/ 214730 h 2104810"/>
              <a:gd name="connsiteX6-573" fmla="*/ 4860 w 507260"/>
              <a:gd name="connsiteY6-574" fmla="*/ 2104810 h 2104810"/>
              <a:gd name="connsiteX7-575" fmla="*/ 284 w 507260"/>
              <a:gd name="connsiteY7-576" fmla="*/ 540519 h 2104810"/>
              <a:gd name="connsiteX0-577" fmla="*/ 284 w 507260"/>
              <a:gd name="connsiteY0-578" fmla="*/ 540519 h 2104810"/>
              <a:gd name="connsiteX1-579" fmla="*/ 384840 w 507260"/>
              <a:gd name="connsiteY1-580" fmla="*/ 71577 h 2104810"/>
              <a:gd name="connsiteX2-581" fmla="*/ 384840 w 507260"/>
              <a:gd name="connsiteY2-582" fmla="*/ 0 h 2104810"/>
              <a:gd name="connsiteX3-583" fmla="*/ 507260 w 507260"/>
              <a:gd name="connsiteY3-584" fmla="*/ 143154 h 2104810"/>
              <a:gd name="connsiteX4-585" fmla="*/ 384840 w 507260"/>
              <a:gd name="connsiteY4-586" fmla="*/ 286307 h 2104810"/>
              <a:gd name="connsiteX5-587" fmla="*/ 384840 w 507260"/>
              <a:gd name="connsiteY5-588" fmla="*/ 214730 h 2104810"/>
              <a:gd name="connsiteX6-589" fmla="*/ 4860 w 507260"/>
              <a:gd name="connsiteY6-590" fmla="*/ 2104810 h 2104810"/>
              <a:gd name="connsiteX7-591" fmla="*/ 284 w 507260"/>
              <a:gd name="connsiteY7-592" fmla="*/ 540519 h 2104810"/>
              <a:gd name="connsiteX0-593" fmla="*/ 284 w 507260"/>
              <a:gd name="connsiteY0-594" fmla="*/ 540519 h 2104810"/>
              <a:gd name="connsiteX1-595" fmla="*/ 384840 w 507260"/>
              <a:gd name="connsiteY1-596" fmla="*/ 71577 h 2104810"/>
              <a:gd name="connsiteX2-597" fmla="*/ 384840 w 507260"/>
              <a:gd name="connsiteY2-598" fmla="*/ 0 h 2104810"/>
              <a:gd name="connsiteX3-599" fmla="*/ 507260 w 507260"/>
              <a:gd name="connsiteY3-600" fmla="*/ 143154 h 2104810"/>
              <a:gd name="connsiteX4-601" fmla="*/ 384840 w 507260"/>
              <a:gd name="connsiteY4-602" fmla="*/ 286307 h 2104810"/>
              <a:gd name="connsiteX5-603" fmla="*/ 384840 w 507260"/>
              <a:gd name="connsiteY5-604" fmla="*/ 214730 h 2104810"/>
              <a:gd name="connsiteX6-605" fmla="*/ 4860 w 507260"/>
              <a:gd name="connsiteY6-606" fmla="*/ 2104810 h 2104810"/>
              <a:gd name="connsiteX7-607" fmla="*/ 284 w 507260"/>
              <a:gd name="connsiteY7-608" fmla="*/ 540519 h 2104810"/>
              <a:gd name="connsiteX0-609" fmla="*/ 284 w 507260"/>
              <a:gd name="connsiteY0-610" fmla="*/ 540519 h 2104810"/>
              <a:gd name="connsiteX1-611" fmla="*/ 384840 w 507260"/>
              <a:gd name="connsiteY1-612" fmla="*/ 71577 h 2104810"/>
              <a:gd name="connsiteX2-613" fmla="*/ 384840 w 507260"/>
              <a:gd name="connsiteY2-614" fmla="*/ 0 h 2104810"/>
              <a:gd name="connsiteX3-615" fmla="*/ 507260 w 507260"/>
              <a:gd name="connsiteY3-616" fmla="*/ 143154 h 2104810"/>
              <a:gd name="connsiteX4-617" fmla="*/ 384840 w 507260"/>
              <a:gd name="connsiteY4-618" fmla="*/ 286307 h 2104810"/>
              <a:gd name="connsiteX5-619" fmla="*/ 384840 w 507260"/>
              <a:gd name="connsiteY5-620" fmla="*/ 214730 h 2104810"/>
              <a:gd name="connsiteX6-621" fmla="*/ 4860 w 507260"/>
              <a:gd name="connsiteY6-622" fmla="*/ 2104810 h 2104810"/>
              <a:gd name="connsiteX7-623" fmla="*/ 284 w 507260"/>
              <a:gd name="connsiteY7-624" fmla="*/ 540519 h 2104810"/>
              <a:gd name="connsiteX0-625" fmla="*/ 517 w 503232"/>
              <a:gd name="connsiteY0-626" fmla="*/ 293406 h 2104810"/>
              <a:gd name="connsiteX1-627" fmla="*/ 380812 w 503232"/>
              <a:gd name="connsiteY1-628" fmla="*/ 71577 h 2104810"/>
              <a:gd name="connsiteX2-629" fmla="*/ 380812 w 503232"/>
              <a:gd name="connsiteY2-630" fmla="*/ 0 h 2104810"/>
              <a:gd name="connsiteX3-631" fmla="*/ 503232 w 503232"/>
              <a:gd name="connsiteY3-632" fmla="*/ 143154 h 2104810"/>
              <a:gd name="connsiteX4-633" fmla="*/ 380812 w 503232"/>
              <a:gd name="connsiteY4-634" fmla="*/ 286307 h 2104810"/>
              <a:gd name="connsiteX5-635" fmla="*/ 380812 w 503232"/>
              <a:gd name="connsiteY5-636" fmla="*/ 214730 h 2104810"/>
              <a:gd name="connsiteX6-637" fmla="*/ 832 w 503232"/>
              <a:gd name="connsiteY6-638" fmla="*/ 2104810 h 2104810"/>
              <a:gd name="connsiteX7-639" fmla="*/ 517 w 503232"/>
              <a:gd name="connsiteY7-640" fmla="*/ 293406 h 2104810"/>
              <a:gd name="connsiteX0-641" fmla="*/ 517 w 503232"/>
              <a:gd name="connsiteY0-642" fmla="*/ 293406 h 2104810"/>
              <a:gd name="connsiteX1-643" fmla="*/ 380812 w 503232"/>
              <a:gd name="connsiteY1-644" fmla="*/ 71577 h 2104810"/>
              <a:gd name="connsiteX2-645" fmla="*/ 380812 w 503232"/>
              <a:gd name="connsiteY2-646" fmla="*/ 0 h 2104810"/>
              <a:gd name="connsiteX3-647" fmla="*/ 503232 w 503232"/>
              <a:gd name="connsiteY3-648" fmla="*/ 143154 h 2104810"/>
              <a:gd name="connsiteX4-649" fmla="*/ 380812 w 503232"/>
              <a:gd name="connsiteY4-650" fmla="*/ 286307 h 2104810"/>
              <a:gd name="connsiteX5-651" fmla="*/ 380812 w 503232"/>
              <a:gd name="connsiteY5-652" fmla="*/ 214730 h 2104810"/>
              <a:gd name="connsiteX6-653" fmla="*/ 832 w 503232"/>
              <a:gd name="connsiteY6-654" fmla="*/ 2104810 h 2104810"/>
              <a:gd name="connsiteX7-655" fmla="*/ 517 w 503232"/>
              <a:gd name="connsiteY7-656" fmla="*/ 293406 h 2104810"/>
              <a:gd name="connsiteX0-657" fmla="*/ 517 w 503232"/>
              <a:gd name="connsiteY0-658" fmla="*/ 293406 h 1832134"/>
              <a:gd name="connsiteX1-659" fmla="*/ 380812 w 503232"/>
              <a:gd name="connsiteY1-660" fmla="*/ 71577 h 1832134"/>
              <a:gd name="connsiteX2-661" fmla="*/ 380812 w 503232"/>
              <a:gd name="connsiteY2-662" fmla="*/ 0 h 1832134"/>
              <a:gd name="connsiteX3-663" fmla="*/ 503232 w 503232"/>
              <a:gd name="connsiteY3-664" fmla="*/ 143154 h 1832134"/>
              <a:gd name="connsiteX4-665" fmla="*/ 380812 w 503232"/>
              <a:gd name="connsiteY4-666" fmla="*/ 286307 h 1832134"/>
              <a:gd name="connsiteX5-667" fmla="*/ 380812 w 503232"/>
              <a:gd name="connsiteY5-668" fmla="*/ 214730 h 1832134"/>
              <a:gd name="connsiteX6-669" fmla="*/ 832 w 503232"/>
              <a:gd name="connsiteY6-670" fmla="*/ 1832134 h 1832134"/>
              <a:gd name="connsiteX7-671" fmla="*/ 517 w 503232"/>
              <a:gd name="connsiteY7-672" fmla="*/ 293406 h 1832134"/>
              <a:gd name="connsiteX0-673" fmla="*/ 517 w 503232"/>
              <a:gd name="connsiteY0-674" fmla="*/ 293406 h 1844916"/>
              <a:gd name="connsiteX1-675" fmla="*/ 380812 w 503232"/>
              <a:gd name="connsiteY1-676" fmla="*/ 71577 h 1844916"/>
              <a:gd name="connsiteX2-677" fmla="*/ 380812 w 503232"/>
              <a:gd name="connsiteY2-678" fmla="*/ 0 h 1844916"/>
              <a:gd name="connsiteX3-679" fmla="*/ 503232 w 503232"/>
              <a:gd name="connsiteY3-680" fmla="*/ 143154 h 1844916"/>
              <a:gd name="connsiteX4-681" fmla="*/ 380812 w 503232"/>
              <a:gd name="connsiteY4-682" fmla="*/ 286307 h 1844916"/>
              <a:gd name="connsiteX5-683" fmla="*/ 380812 w 503232"/>
              <a:gd name="connsiteY5-684" fmla="*/ 214730 h 1844916"/>
              <a:gd name="connsiteX6-685" fmla="*/ 832 w 503232"/>
              <a:gd name="connsiteY6-686" fmla="*/ 1844916 h 1844916"/>
              <a:gd name="connsiteX7-687" fmla="*/ 517 w 503232"/>
              <a:gd name="connsiteY7-688" fmla="*/ 293406 h 18449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03232" h="1844916">
                <a:moveTo>
                  <a:pt x="517" y="293406"/>
                </a:moveTo>
                <a:cubicBezTo>
                  <a:pt x="129927" y="142687"/>
                  <a:pt x="234990" y="73130"/>
                  <a:pt x="380812" y="71577"/>
                </a:cubicBezTo>
                <a:lnTo>
                  <a:pt x="380812" y="0"/>
                </a:lnTo>
                <a:lnTo>
                  <a:pt x="503232" y="143154"/>
                </a:lnTo>
                <a:lnTo>
                  <a:pt x="380812" y="286307"/>
                </a:lnTo>
                <a:lnTo>
                  <a:pt x="380812" y="214730"/>
                </a:lnTo>
                <a:cubicBezTo>
                  <a:pt x="-36921" y="412274"/>
                  <a:pt x="351763" y="1316561"/>
                  <a:pt x="832" y="1844916"/>
                </a:cubicBezTo>
                <a:cubicBezTo>
                  <a:pt x="2737" y="1727475"/>
                  <a:pt x="-1388" y="410847"/>
                  <a:pt x="517" y="293406"/>
                </a:cubicBezTo>
                <a:close/>
              </a:path>
            </a:pathLst>
          </a:custGeom>
          <a:gradFill>
            <a:gsLst>
              <a:gs pos="0">
                <a:srgbClr val="00A3E0">
                  <a:alpha val="0"/>
                </a:srgbClr>
              </a:gs>
              <a:gs pos="100000">
                <a:srgbClr val="00A3E0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 descr="Coronavirus">
            <a:extLst>
              <a:ext uri="{FF2B5EF4-FFF2-40B4-BE49-F238E27FC236}">
                <a16:creationId xmlns:a16="http://schemas.microsoft.com/office/drawing/2014/main" id="{163D611B-85B1-423D-B3D4-5DB74B2A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5" y="2313306"/>
            <a:ext cx="2603233" cy="18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78">
            <a:extLst>
              <a:ext uri="{FF2B5EF4-FFF2-40B4-BE49-F238E27FC236}">
                <a16:creationId xmlns:a16="http://schemas.microsoft.com/office/drawing/2014/main" id="{392FBE4E-F761-4CDD-8A4F-324F5615C413}"/>
              </a:ext>
            </a:extLst>
          </p:cNvPr>
          <p:cNvSpPr txBox="1"/>
          <p:nvPr/>
        </p:nvSpPr>
        <p:spPr>
          <a:xfrm>
            <a:off x="453194" y="1941692"/>
            <a:ext cx="2372400" cy="276999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noAutofit/>
          </a:bodyPr>
          <a:lstStyle/>
          <a:p>
            <a:r>
              <a:rPr lang="en-US" altLang="zh-CN" sz="2000" b="1" dirty="0">
                <a:solidFill>
                  <a:srgbClr val="0F3188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COVID</a:t>
            </a:r>
            <a:endParaRPr lang="zh-CN" altLang="en-US" sz="2000" b="1" dirty="0">
              <a:solidFill>
                <a:srgbClr val="0F3188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9" name="直接连接符 79">
            <a:extLst>
              <a:ext uri="{FF2B5EF4-FFF2-40B4-BE49-F238E27FC236}">
                <a16:creationId xmlns:a16="http://schemas.microsoft.com/office/drawing/2014/main" id="{2EBC92D8-C9BE-48E6-8FCB-AD988081D124}"/>
              </a:ext>
            </a:extLst>
          </p:cNvPr>
          <p:cNvCxnSpPr/>
          <p:nvPr/>
        </p:nvCxnSpPr>
        <p:spPr>
          <a:xfrm>
            <a:off x="452918" y="2196835"/>
            <a:ext cx="2372400" cy="0"/>
          </a:xfrm>
          <a:prstGeom prst="line">
            <a:avLst/>
          </a:prstGeom>
          <a:ln w="12700">
            <a:solidFill>
              <a:srgbClr val="0F3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46760F-8577-4CA0-9EA4-8D91DAFDDBF0}"/>
              </a:ext>
            </a:extLst>
          </p:cNvPr>
          <p:cNvSpPr txBox="1"/>
          <p:nvPr/>
        </p:nvSpPr>
        <p:spPr>
          <a:xfrm>
            <a:off x="170121" y="6570929"/>
            <a:ext cx="394467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Source:  WHO COVID dashboard</a:t>
            </a:r>
            <a:endParaRPr kumimoji="0" lang="zh-CN" altLang="en-US" sz="1200" b="0" i="1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8455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Times Series Prediction Model 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A623B-7AD2-4FB3-AED2-6111882568CB}"/>
              </a:ext>
            </a:extLst>
          </p:cNvPr>
          <p:cNvSpPr txBox="1"/>
          <p:nvPr/>
        </p:nvSpPr>
        <p:spPr>
          <a:xfrm>
            <a:off x="391083" y="639475"/>
            <a:ext cx="609771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/>
              <a:t>Prediction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1BCFB-F592-4C2A-BED7-4A9E43E6DE29}"/>
              </a:ext>
            </a:extLst>
          </p:cNvPr>
          <p:cNvCxnSpPr/>
          <p:nvPr/>
        </p:nvCxnSpPr>
        <p:spPr>
          <a:xfrm>
            <a:off x="404136" y="685800"/>
            <a:ext cx="5691864" cy="0"/>
          </a:xfrm>
          <a:prstGeom prst="line">
            <a:avLst/>
          </a:prstGeom>
          <a:noFill/>
          <a:ln w="12700" cap="flat">
            <a:solidFill>
              <a:srgbClr val="00589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矩形 62">
            <a:extLst>
              <a:ext uri="{FF2B5EF4-FFF2-40B4-BE49-F238E27FC236}">
                <a16:creationId xmlns:a16="http://schemas.microsoft.com/office/drawing/2014/main" id="{2A11F52F-C644-4E19-A22D-C46F4ADED5BC}"/>
              </a:ext>
            </a:extLst>
          </p:cNvPr>
          <p:cNvSpPr/>
          <p:nvPr/>
        </p:nvSpPr>
        <p:spPr>
          <a:xfrm>
            <a:off x="1613043" y="1222626"/>
            <a:ext cx="8838464" cy="5169376"/>
          </a:xfrm>
          <a:prstGeom prst="rect">
            <a:avLst/>
          </a:prstGeom>
          <a:noFill/>
          <a:ln w="6350">
            <a:solidFill>
              <a:srgbClr val="00589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589C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zh-CN" altLang="en-US" sz="1400" dirty="0"/>
          </a:p>
        </p:txBody>
      </p:sp>
      <p:pic>
        <p:nvPicPr>
          <p:cNvPr id="15" name="Screen Shot 2021-11-13 at 5.33.39 PM.png" descr="Screen Shot 2021-11-13 at 5.33.39 PM.png">
            <a:extLst>
              <a:ext uri="{FF2B5EF4-FFF2-40B4-BE49-F238E27FC236}">
                <a16:creationId xmlns:a16="http://schemas.microsoft.com/office/drawing/2014/main" id="{E1BD874A-7BC9-40BA-B90F-C89AC5880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93" y="1375501"/>
            <a:ext cx="8597900" cy="5016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02504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Conclusion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grpSp>
        <p:nvGrpSpPr>
          <p:cNvPr id="5" name="组合 111">
            <a:extLst>
              <a:ext uri="{FF2B5EF4-FFF2-40B4-BE49-F238E27FC236}">
                <a16:creationId xmlns:a16="http://schemas.microsoft.com/office/drawing/2014/main" id="{A465DCFD-8814-4D1E-BB09-1BD54E9D1C93}"/>
              </a:ext>
            </a:extLst>
          </p:cNvPr>
          <p:cNvGrpSpPr/>
          <p:nvPr/>
        </p:nvGrpSpPr>
        <p:grpSpPr>
          <a:xfrm flipH="1">
            <a:off x="600327" y="1277829"/>
            <a:ext cx="248963" cy="4821471"/>
            <a:chOff x="8722694" y="1946787"/>
            <a:chExt cx="248963" cy="4821471"/>
          </a:xfrm>
        </p:grpSpPr>
        <p:sp>
          <p:nvSpPr>
            <p:cNvPr id="6" name="任意多边形: 形状 112">
              <a:extLst>
                <a:ext uri="{FF2B5EF4-FFF2-40B4-BE49-F238E27FC236}">
                  <a16:creationId xmlns:a16="http://schemas.microsoft.com/office/drawing/2014/main" id="{4822DB21-A529-4389-8584-401F6BE1442A}"/>
                </a:ext>
              </a:extLst>
            </p:cNvPr>
            <p:cNvSpPr/>
            <p:nvPr/>
          </p:nvSpPr>
          <p:spPr>
            <a:xfrm>
              <a:off x="8894922" y="4057825"/>
              <a:ext cx="76735" cy="599395"/>
            </a:xfrm>
            <a:custGeom>
              <a:avLst/>
              <a:gdLst>
                <a:gd name="connsiteX0" fmla="*/ 0 w 175260"/>
                <a:gd name="connsiteY0" fmla="*/ 0 h 352425"/>
                <a:gd name="connsiteX1" fmla="*/ 175260 w 175260"/>
                <a:gd name="connsiteY1" fmla="*/ 0 h 352425"/>
                <a:gd name="connsiteX2" fmla="*/ 175260 w 175260"/>
                <a:gd name="connsiteY2" fmla="*/ 352425 h 352425"/>
                <a:gd name="connsiteX3" fmla="*/ 0 w 175260"/>
                <a:gd name="connsiteY3" fmla="*/ 352425 h 352425"/>
                <a:gd name="connsiteX4" fmla="*/ 0 w 175260"/>
                <a:gd name="connsiteY4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352425">
                  <a:moveTo>
                    <a:pt x="0" y="0"/>
                  </a:moveTo>
                  <a:lnTo>
                    <a:pt x="175260" y="0"/>
                  </a:lnTo>
                  <a:lnTo>
                    <a:pt x="175260" y="352425"/>
                  </a:lnTo>
                  <a:lnTo>
                    <a:pt x="0" y="3524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75B6"/>
                </a:gs>
                <a:gs pos="100000">
                  <a:srgbClr val="00A3E0"/>
                </a:gs>
              </a:gsLst>
              <a:lin ang="2700000" scaled="0"/>
            </a:gra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144000" tIns="72000" rIns="144000" bIns="72000" numCol="1" spcCol="38100" rtlCol="0" anchor="ctr" anchorCtr="0">
              <a:noAutofit/>
            </a:bodyPr>
            <a:lstStyle/>
            <a:p>
              <a:pPr algn="ctr" defTabSz="1219200" hangingPunct="0">
                <a:spcAft>
                  <a:spcPts val="200"/>
                </a:spcAft>
                <a:buClr>
                  <a:srgbClr val="00589C"/>
                </a:buClr>
                <a:buSzPct val="80000"/>
              </a:pPr>
              <a:endParaRPr lang="zh-CN" altLang="en-US" sz="1200" b="1" ker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7" name="任意多边形: 形状 113">
              <a:extLst>
                <a:ext uri="{FF2B5EF4-FFF2-40B4-BE49-F238E27FC236}">
                  <a16:creationId xmlns:a16="http://schemas.microsoft.com/office/drawing/2014/main" id="{4AAB4378-51BD-4CB8-B477-58D858F3345D}"/>
                </a:ext>
              </a:extLst>
            </p:cNvPr>
            <p:cNvSpPr/>
            <p:nvPr/>
          </p:nvSpPr>
          <p:spPr>
            <a:xfrm>
              <a:off x="8722694" y="1946787"/>
              <a:ext cx="248963" cy="240408"/>
            </a:xfrm>
            <a:custGeom>
              <a:avLst/>
              <a:gdLst>
                <a:gd name="connsiteX0" fmla="*/ 0 w 568619"/>
                <a:gd name="connsiteY0" fmla="*/ 0 h 568619"/>
                <a:gd name="connsiteX1" fmla="*/ 568619 w 568619"/>
                <a:gd name="connsiteY1" fmla="*/ 0 h 568619"/>
                <a:gd name="connsiteX2" fmla="*/ 568619 w 568619"/>
                <a:gd name="connsiteY2" fmla="*/ 568619 h 568619"/>
                <a:gd name="connsiteX3" fmla="*/ 393359 w 568619"/>
                <a:gd name="connsiteY3" fmla="*/ 568619 h 568619"/>
                <a:gd name="connsiteX4" fmla="*/ 393359 w 568619"/>
                <a:gd name="connsiteY4" fmla="*/ 175260 h 568619"/>
                <a:gd name="connsiteX5" fmla="*/ 0 w 568619"/>
                <a:gd name="connsiteY5" fmla="*/ 175260 h 568619"/>
                <a:gd name="connsiteX6" fmla="*/ 0 w 568619"/>
                <a:gd name="connsiteY6" fmla="*/ 0 h 56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619" h="568619">
                  <a:moveTo>
                    <a:pt x="0" y="0"/>
                  </a:moveTo>
                  <a:lnTo>
                    <a:pt x="568619" y="0"/>
                  </a:lnTo>
                  <a:lnTo>
                    <a:pt x="568619" y="568619"/>
                  </a:lnTo>
                  <a:lnTo>
                    <a:pt x="393359" y="568619"/>
                  </a:lnTo>
                  <a:lnTo>
                    <a:pt x="393359" y="175260"/>
                  </a:lnTo>
                  <a:lnTo>
                    <a:pt x="0" y="17526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75B6"/>
                </a:gs>
                <a:gs pos="100000">
                  <a:srgbClr val="00A3E0"/>
                </a:gs>
              </a:gsLst>
              <a:lin ang="2700000" scaled="0"/>
            </a:gra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144000" tIns="72000" rIns="144000" bIns="72000" numCol="1" spcCol="38100" rtlCol="0" anchor="ctr" anchorCtr="0">
              <a:noAutofit/>
            </a:bodyPr>
            <a:lstStyle/>
            <a:p>
              <a:pPr algn="ctr" defTabSz="1219200" hangingPunct="0">
                <a:spcAft>
                  <a:spcPts val="200"/>
                </a:spcAft>
                <a:buClr>
                  <a:srgbClr val="00589C"/>
                </a:buClr>
                <a:buSzPct val="80000"/>
              </a:pPr>
              <a:endParaRPr lang="zh-CN" altLang="en-US" sz="1200" b="1" ker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8" name="任意多边形: 形状 114">
              <a:extLst>
                <a:ext uri="{FF2B5EF4-FFF2-40B4-BE49-F238E27FC236}">
                  <a16:creationId xmlns:a16="http://schemas.microsoft.com/office/drawing/2014/main" id="{CA0E8456-3F0B-4A8E-B201-157CBAAC3257}"/>
                </a:ext>
              </a:extLst>
            </p:cNvPr>
            <p:cNvSpPr/>
            <p:nvPr/>
          </p:nvSpPr>
          <p:spPr>
            <a:xfrm flipV="1">
              <a:off x="8722694" y="6527850"/>
              <a:ext cx="248963" cy="240408"/>
            </a:xfrm>
            <a:custGeom>
              <a:avLst/>
              <a:gdLst>
                <a:gd name="connsiteX0" fmla="*/ 0 w 568619"/>
                <a:gd name="connsiteY0" fmla="*/ 0 h 568619"/>
                <a:gd name="connsiteX1" fmla="*/ 568619 w 568619"/>
                <a:gd name="connsiteY1" fmla="*/ 0 h 568619"/>
                <a:gd name="connsiteX2" fmla="*/ 568619 w 568619"/>
                <a:gd name="connsiteY2" fmla="*/ 568619 h 568619"/>
                <a:gd name="connsiteX3" fmla="*/ 393359 w 568619"/>
                <a:gd name="connsiteY3" fmla="*/ 568619 h 568619"/>
                <a:gd name="connsiteX4" fmla="*/ 393359 w 568619"/>
                <a:gd name="connsiteY4" fmla="*/ 175260 h 568619"/>
                <a:gd name="connsiteX5" fmla="*/ 0 w 568619"/>
                <a:gd name="connsiteY5" fmla="*/ 175260 h 568619"/>
                <a:gd name="connsiteX6" fmla="*/ 0 w 568619"/>
                <a:gd name="connsiteY6" fmla="*/ 0 h 56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619" h="568619">
                  <a:moveTo>
                    <a:pt x="0" y="0"/>
                  </a:moveTo>
                  <a:lnTo>
                    <a:pt x="568619" y="0"/>
                  </a:lnTo>
                  <a:lnTo>
                    <a:pt x="568619" y="568619"/>
                  </a:lnTo>
                  <a:lnTo>
                    <a:pt x="393359" y="568619"/>
                  </a:lnTo>
                  <a:lnTo>
                    <a:pt x="393359" y="175260"/>
                  </a:lnTo>
                  <a:lnTo>
                    <a:pt x="0" y="17526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75B6"/>
                </a:gs>
                <a:gs pos="100000">
                  <a:srgbClr val="00A3E0"/>
                </a:gs>
              </a:gsLst>
              <a:lin ang="2700000" scaled="0"/>
            </a:gra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144000" tIns="72000" rIns="144000" bIns="72000" numCol="1" spcCol="38100" rtlCol="0" anchor="ctr" anchorCtr="0">
              <a:noAutofit/>
            </a:bodyPr>
            <a:lstStyle/>
            <a:p>
              <a:pPr algn="ctr" defTabSz="1219200" hangingPunct="0">
                <a:spcAft>
                  <a:spcPts val="200"/>
                </a:spcAft>
                <a:buClr>
                  <a:srgbClr val="00589C"/>
                </a:buClr>
                <a:buSzPct val="80000"/>
              </a:pPr>
              <a:endParaRPr lang="zh-CN" altLang="en-US" sz="1200" b="1" ker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等线 Light" panose="02010600030101010101" pitchFamily="2" charset="-122"/>
              </a:endParaRPr>
            </a:p>
          </p:txBody>
        </p:sp>
      </p:grpSp>
      <p:grpSp>
        <p:nvGrpSpPr>
          <p:cNvPr id="9" name="组合 115">
            <a:extLst>
              <a:ext uri="{FF2B5EF4-FFF2-40B4-BE49-F238E27FC236}">
                <a16:creationId xmlns:a16="http://schemas.microsoft.com/office/drawing/2014/main" id="{90570EEA-4118-4E63-BDD0-F89F64AEF997}"/>
              </a:ext>
            </a:extLst>
          </p:cNvPr>
          <p:cNvGrpSpPr/>
          <p:nvPr/>
        </p:nvGrpSpPr>
        <p:grpSpPr>
          <a:xfrm>
            <a:off x="794385" y="1416446"/>
            <a:ext cx="10810240" cy="4450513"/>
            <a:chOff x="794385" y="1416446"/>
            <a:chExt cx="10810240" cy="4450513"/>
          </a:xfrm>
        </p:grpSpPr>
        <p:grpSp>
          <p:nvGrpSpPr>
            <p:cNvPr id="10" name="组合 116">
              <a:extLst>
                <a:ext uri="{FF2B5EF4-FFF2-40B4-BE49-F238E27FC236}">
                  <a16:creationId xmlns:a16="http://schemas.microsoft.com/office/drawing/2014/main" id="{8223502E-C1DC-4E29-9962-282D780425D4}"/>
                </a:ext>
              </a:extLst>
            </p:cNvPr>
            <p:cNvGrpSpPr/>
            <p:nvPr/>
          </p:nvGrpSpPr>
          <p:grpSpPr>
            <a:xfrm>
              <a:off x="794385" y="1416446"/>
              <a:ext cx="10810240" cy="4450513"/>
              <a:chOff x="794385" y="1416446"/>
              <a:chExt cx="10810240" cy="4793160"/>
            </a:xfrm>
          </p:grpSpPr>
          <p:sp>
            <p:nvSpPr>
              <p:cNvPr id="18" name="矩形 123">
                <a:extLst>
                  <a:ext uri="{FF2B5EF4-FFF2-40B4-BE49-F238E27FC236}">
                    <a16:creationId xmlns:a16="http://schemas.microsoft.com/office/drawing/2014/main" id="{2EC49150-E35F-46B4-81F5-EA7E328BDE30}"/>
                  </a:ext>
                </a:extLst>
              </p:cNvPr>
              <p:cNvSpPr/>
              <p:nvPr/>
            </p:nvSpPr>
            <p:spPr>
              <a:xfrm>
                <a:off x="794385" y="1416446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AIM I_(1)</a:t>
                </a:r>
                <a:endParaRPr lang="zh-CN" altLang="en-US" sz="1400" b="1" kern="0" dirty="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等线" panose="02010600030101010101" pitchFamily="2" charset="-122"/>
                  <a:ea typeface="等线" panose="02010600030101010101" pitchFamily="2" charset="-122"/>
                  <a:sym typeface="冬青黑体简体中文 W3"/>
                </a:endParaRPr>
              </a:p>
            </p:txBody>
          </p:sp>
          <p:sp>
            <p:nvSpPr>
              <p:cNvPr id="19" name="矩形 124">
                <a:extLst>
                  <a:ext uri="{FF2B5EF4-FFF2-40B4-BE49-F238E27FC236}">
                    <a16:creationId xmlns:a16="http://schemas.microsoft.com/office/drawing/2014/main" id="{C0AB0FB6-C8D1-4C52-87A4-BE60977596F6}"/>
                  </a:ext>
                </a:extLst>
              </p:cNvPr>
              <p:cNvSpPr/>
              <p:nvPr/>
            </p:nvSpPr>
            <p:spPr>
              <a:xfrm>
                <a:off x="794385" y="2111188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2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等线 Light" panose="02010600030101010101" pitchFamily="2" charset="-122"/>
                    <a:sym typeface="冬青黑体简体中文 W3"/>
                  </a:rPr>
                  <a:t>Funding &amp; NCRC</a:t>
                </a:r>
              </a:p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zh-CN" altLang="en-US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国家基金</a:t>
                </a:r>
              </a:p>
            </p:txBody>
          </p:sp>
          <p:sp>
            <p:nvSpPr>
              <p:cNvPr id="20" name="矩形 125">
                <a:extLst>
                  <a:ext uri="{FF2B5EF4-FFF2-40B4-BE49-F238E27FC236}">
                    <a16:creationId xmlns:a16="http://schemas.microsoft.com/office/drawing/2014/main" id="{3DEA1E73-C80F-4A49-A851-5CC0D4E8CC4E}"/>
                  </a:ext>
                </a:extLst>
              </p:cNvPr>
              <p:cNvSpPr/>
              <p:nvPr/>
            </p:nvSpPr>
            <p:spPr>
              <a:xfrm>
                <a:off x="794385" y="2805930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2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等线 Light" panose="02010600030101010101" pitchFamily="2" charset="-122"/>
                    <a:sym typeface="冬青黑体简体中文 W3"/>
                  </a:rPr>
                  <a:t>Research</a:t>
                </a:r>
              </a:p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zh-CN" altLang="en-US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科研</a:t>
                </a:r>
              </a:p>
            </p:txBody>
          </p:sp>
          <p:sp>
            <p:nvSpPr>
              <p:cNvPr id="21" name="矩形 126">
                <a:extLst>
                  <a:ext uri="{FF2B5EF4-FFF2-40B4-BE49-F238E27FC236}">
                    <a16:creationId xmlns:a16="http://schemas.microsoft.com/office/drawing/2014/main" id="{A3C6A35E-8B42-4DAB-BF63-D8A9B3A9F743}"/>
                  </a:ext>
                </a:extLst>
              </p:cNvPr>
              <p:cNvSpPr/>
              <p:nvPr/>
            </p:nvSpPr>
            <p:spPr>
              <a:xfrm>
                <a:off x="794385" y="3500672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2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等线 Light" panose="02010600030101010101" pitchFamily="2" charset="-122"/>
                    <a:sym typeface="冬青黑体简体中文 W3"/>
                  </a:rPr>
                  <a:t>Clinical</a:t>
                </a:r>
              </a:p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zh-CN" altLang="en-US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临床</a:t>
                </a:r>
                <a:r>
                  <a:rPr lang="en-US" altLang="zh-CN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 </a:t>
                </a:r>
                <a:endParaRPr lang="zh-CN" altLang="en-US" sz="1400" b="1" kern="0" dirty="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等线" panose="02010600030101010101" pitchFamily="2" charset="-122"/>
                  <a:ea typeface="等线" panose="02010600030101010101" pitchFamily="2" charset="-122"/>
                  <a:sym typeface="冬青黑体简体中文 W3"/>
                </a:endParaRPr>
              </a:p>
            </p:txBody>
          </p:sp>
          <p:sp>
            <p:nvSpPr>
              <p:cNvPr id="22" name="矩形 127">
                <a:extLst>
                  <a:ext uri="{FF2B5EF4-FFF2-40B4-BE49-F238E27FC236}">
                    <a16:creationId xmlns:a16="http://schemas.microsoft.com/office/drawing/2014/main" id="{84C7E9ED-E197-4278-9E1D-1D7E97AF2191}"/>
                  </a:ext>
                </a:extLst>
              </p:cNvPr>
              <p:cNvSpPr/>
              <p:nvPr/>
            </p:nvSpPr>
            <p:spPr>
              <a:xfrm>
                <a:off x="794385" y="4195414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2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等线 Light" panose="02010600030101010101" pitchFamily="2" charset="-122"/>
                    <a:sym typeface="冬青黑体简体中文 W3"/>
                  </a:rPr>
                  <a:t>HTA &amp; Payment</a:t>
                </a:r>
              </a:p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zh-CN" altLang="en-US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卫生技术评估</a:t>
                </a:r>
              </a:p>
            </p:txBody>
          </p:sp>
          <p:sp>
            <p:nvSpPr>
              <p:cNvPr id="23" name="矩形 128">
                <a:extLst>
                  <a:ext uri="{FF2B5EF4-FFF2-40B4-BE49-F238E27FC236}">
                    <a16:creationId xmlns:a16="http://schemas.microsoft.com/office/drawing/2014/main" id="{3AF72EC8-44F4-49EF-ABB5-E611324EC7ED}"/>
                  </a:ext>
                </a:extLst>
              </p:cNvPr>
              <p:cNvSpPr/>
              <p:nvPr/>
            </p:nvSpPr>
            <p:spPr>
              <a:xfrm>
                <a:off x="794385" y="4890156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2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等线 Light" panose="02010600030101010101" pitchFamily="2" charset="-122"/>
                    <a:sym typeface="冬青黑体简体中文 W3"/>
                  </a:rPr>
                  <a:t>Patient Centric</a:t>
                </a:r>
              </a:p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zh-CN" altLang="en-US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以患者为中心</a:t>
                </a:r>
              </a:p>
            </p:txBody>
          </p:sp>
          <p:sp>
            <p:nvSpPr>
              <p:cNvPr id="24" name="矩形 129">
                <a:extLst>
                  <a:ext uri="{FF2B5EF4-FFF2-40B4-BE49-F238E27FC236}">
                    <a16:creationId xmlns:a16="http://schemas.microsoft.com/office/drawing/2014/main" id="{B1ECF315-0094-4998-B3E3-64D02056F870}"/>
                  </a:ext>
                </a:extLst>
              </p:cNvPr>
              <p:cNvSpPr/>
              <p:nvPr/>
            </p:nvSpPr>
            <p:spPr>
              <a:xfrm>
                <a:off x="794385" y="5584897"/>
                <a:ext cx="1915905" cy="624709"/>
              </a:xfrm>
              <a:prstGeom prst="rect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00A3E0"/>
                  </a:gs>
                </a:gsLst>
                <a:lin ang="2700000" scaled="0"/>
              </a:gra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216000" tIns="144000" rIns="144000" bIns="144000" numCol="1" spcCol="38100" rtlCol="0" anchor="ctr" anchorCtr="0">
                <a:noAutofit/>
              </a:bodyPr>
              <a:lstStyle/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en-US" altLang="zh-CN" sz="12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Calibri" panose="020F0502020204030204" pitchFamily="34" charset="0"/>
                    <a:ea typeface="等线 Light" panose="02010600030101010101" pitchFamily="2" charset="-122"/>
                    <a:sym typeface="冬青黑体简体中文 W3"/>
                  </a:rPr>
                  <a:t>Public Health</a:t>
                </a:r>
              </a:p>
              <a:p>
                <a:pPr defTabSz="1219200" hangingPunct="0">
                  <a:spcAft>
                    <a:spcPts val="200"/>
                  </a:spcAft>
                  <a:buClr>
                    <a:srgbClr val="00589C"/>
                  </a:buClr>
                  <a:buSzPct val="80000"/>
                </a:pPr>
                <a:r>
                  <a:rPr lang="zh-CN" altLang="en-US" sz="1400" b="1" kern="0" dirty="0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等线" panose="02010600030101010101" pitchFamily="2" charset="-122"/>
                    <a:ea typeface="等线" panose="02010600030101010101" pitchFamily="2" charset="-122"/>
                    <a:sym typeface="冬青黑体简体中文 W3"/>
                  </a:rPr>
                  <a:t>公共卫生</a:t>
                </a:r>
              </a:p>
            </p:txBody>
          </p:sp>
          <p:sp>
            <p:nvSpPr>
              <p:cNvPr id="25" name="文本框 130">
                <a:extLst>
                  <a:ext uri="{FF2B5EF4-FFF2-40B4-BE49-F238E27FC236}">
                    <a16:creationId xmlns:a16="http://schemas.microsoft.com/office/drawing/2014/main" id="{9251714B-B9AC-4530-B512-E5FEBA12BDEE}"/>
                  </a:ext>
                </a:extLst>
              </p:cNvPr>
              <p:cNvSpPr txBox="1"/>
              <p:nvPr/>
            </p:nvSpPr>
            <p:spPr>
              <a:xfrm>
                <a:off x="2891013" y="1416446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marR="0" indent="-182880" algn="l" defTabSz="1219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SzTx/>
                  <a:buFont typeface="Arial" panose="020B0604020202020204" pitchFamily="34" charset="0"/>
                  <a:buChar char="•"/>
                </a:pPr>
                <a:r>
                  <a:rPr kumimoji="0" lang="en-US" altLang="zh-CN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j-lt"/>
                    <a:ea typeface="+mn-ea"/>
                    <a:cs typeface="+mn-cs"/>
                    <a:sym typeface="Helvetica"/>
                  </a:rPr>
                  <a:t>Evid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ence-based “rational drug use” monitoring platform –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国家药品监控平台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j-lt"/>
                  <a:sym typeface="Helvetica"/>
                </a:endParaRPr>
              </a:p>
              <a:p>
                <a:pPr marL="182880" marR="0" indent="-182880" algn="l" defTabSz="1219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SzTx/>
                  <a:buFont typeface="Arial" panose="020B0604020202020204" pitchFamily="34" charset="0"/>
                  <a:buChar char="•"/>
                </a:pPr>
                <a:r>
                  <a:rPr kumimoji="0" lang="en-US" altLang="zh-CN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AI-driven AE monitoring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 platform –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国家哨点联盟不良反应主动监测网</a:t>
                </a:r>
                <a:endPara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j-lt"/>
                  <a:sym typeface="Helvetica"/>
                </a:endParaRPr>
              </a:p>
            </p:txBody>
          </p:sp>
          <p:sp>
            <p:nvSpPr>
              <p:cNvPr id="26" name="文本框 132">
                <a:extLst>
                  <a:ext uri="{FF2B5EF4-FFF2-40B4-BE49-F238E27FC236}">
                    <a16:creationId xmlns:a16="http://schemas.microsoft.com/office/drawing/2014/main" id="{5E89C452-387A-4BA3-8875-A3944E8E1A1B}"/>
                  </a:ext>
                </a:extLst>
              </p:cNvPr>
              <p:cNvSpPr txBox="1"/>
              <p:nvPr/>
            </p:nvSpPr>
            <p:spPr>
              <a:xfrm>
                <a:off x="2891013" y="2111189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marR="0" indent="-182880" algn="l" defTabSz="1219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SzTx/>
                  <a:buFont typeface="Arial" panose="020B0604020202020204" pitchFamily="34" charset="0"/>
                  <a:buChar char="•"/>
                </a:pPr>
                <a:r>
                  <a:rPr kumimoji="0" lang="en-US" altLang="zh-CN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N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ational disease-in-depth research hub and network: NCRC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国家临床研究中心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 (Eywa)</a:t>
                </a:r>
              </a:p>
              <a:p>
                <a:pPr marL="182880" marR="0" indent="-182880" algn="l" defTabSz="1219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SzTx/>
                  <a:buFont typeface="Arial" panose="020B0604020202020204" pitchFamily="34" charset="0"/>
                  <a:buChar char="•"/>
                </a:pPr>
                <a:r>
                  <a:rPr kumimoji="0" lang="en-US" altLang="zh-CN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Pan-Asia Oncology RWE Alliance / </a:t>
                </a:r>
                <a:r>
                  <a: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泛亚太肿瘤研究合作网络</a:t>
                </a:r>
              </a:p>
            </p:txBody>
          </p:sp>
          <p:sp>
            <p:nvSpPr>
              <p:cNvPr id="27" name="文本框 133">
                <a:extLst>
                  <a:ext uri="{FF2B5EF4-FFF2-40B4-BE49-F238E27FC236}">
                    <a16:creationId xmlns:a16="http://schemas.microsoft.com/office/drawing/2014/main" id="{8108D2F5-E377-4934-9E69-20B8603BA2B3}"/>
                  </a:ext>
                </a:extLst>
              </p:cNvPr>
              <p:cNvSpPr txBox="1"/>
              <p:nvPr/>
            </p:nvSpPr>
            <p:spPr>
              <a:xfrm>
                <a:off x="2891013" y="2805932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Intelligent Hospital with Open Source AI Platform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卫计委新版医院评级标准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-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智慧医院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j-lt"/>
                  <a:sym typeface="Helvetica"/>
                </a:endParaRPr>
              </a:p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Technology Driven research platform &amp; High profile publisher &amp; KOL network (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人卫，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AME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）</a:t>
                </a:r>
              </a:p>
            </p:txBody>
          </p:sp>
          <p:sp>
            <p:nvSpPr>
              <p:cNvPr id="28" name="文本框 134">
                <a:extLst>
                  <a:ext uri="{FF2B5EF4-FFF2-40B4-BE49-F238E27FC236}">
                    <a16:creationId xmlns:a16="http://schemas.microsoft.com/office/drawing/2014/main" id="{E0B0811E-C1C1-49CB-934C-4497C77AE209}"/>
                  </a:ext>
                </a:extLst>
              </p:cNvPr>
              <p:cNvSpPr txBox="1"/>
              <p:nvPr/>
            </p:nvSpPr>
            <p:spPr>
              <a:xfrm>
                <a:off x="2891013" y="3500675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DRG platform covering all diseases / departments in leading hospitals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新一代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DRG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平台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 </a:t>
                </a:r>
              </a:p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CDSS (VTE, Infections, diabetes, COPD, oncology-relapse prediction model, </a:t>
                </a:r>
                <a:r>
                  <a:rPr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etc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)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临床辅助决策系统开发</a:t>
                </a:r>
              </a:p>
            </p:txBody>
          </p:sp>
          <p:sp>
            <p:nvSpPr>
              <p:cNvPr id="29" name="文本框 135">
                <a:extLst>
                  <a:ext uri="{FF2B5EF4-FFF2-40B4-BE49-F238E27FC236}">
                    <a16:creationId xmlns:a16="http://schemas.microsoft.com/office/drawing/2014/main" id="{567C34D1-4318-4DD4-8AC7-3A885CD2A4AD}"/>
                  </a:ext>
                </a:extLst>
              </p:cNvPr>
              <p:cNvSpPr txBox="1"/>
              <p:nvPr/>
            </p:nvSpPr>
            <p:spPr>
              <a:xfrm>
                <a:off x="2891013" y="4195417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National HTA evaluation platform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国家药品临床评价平台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j-lt"/>
                  <a:sym typeface="Helvetica"/>
                </a:endParaRPr>
              </a:p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HTA/HEOR national expert network and RWE-based policy shaping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政策建议平台</a:t>
                </a:r>
              </a:p>
            </p:txBody>
          </p:sp>
          <p:sp>
            <p:nvSpPr>
              <p:cNvPr id="30" name="文本框 136">
                <a:extLst>
                  <a:ext uri="{FF2B5EF4-FFF2-40B4-BE49-F238E27FC236}">
                    <a16:creationId xmlns:a16="http://schemas.microsoft.com/office/drawing/2014/main" id="{2C4C1F2D-14B3-41B2-80D1-0C32D269AE24}"/>
                  </a:ext>
                </a:extLst>
              </p:cNvPr>
              <p:cNvSpPr txBox="1"/>
              <p:nvPr/>
            </p:nvSpPr>
            <p:spPr>
              <a:xfrm>
                <a:off x="2891013" y="4890160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Full life cycle patient management and RWE-generation platform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全生命周期患者管理与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RWE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研究平台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j-lt"/>
                  <a:sym typeface="Helvetica"/>
                </a:endParaRPr>
              </a:p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RWE-Based Disease Education Network /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循证医学教育网络： 人民医典与腾讯“我的健康”生态</a:t>
                </a:r>
              </a:p>
            </p:txBody>
          </p:sp>
          <p:sp>
            <p:nvSpPr>
              <p:cNvPr id="31" name="文本框 137">
                <a:extLst>
                  <a:ext uri="{FF2B5EF4-FFF2-40B4-BE49-F238E27FC236}">
                    <a16:creationId xmlns:a16="http://schemas.microsoft.com/office/drawing/2014/main" id="{6F6CDABE-8110-4385-9F36-C79DD9EF1091}"/>
                  </a:ext>
                </a:extLst>
              </p:cNvPr>
              <p:cNvSpPr txBox="1"/>
              <p:nvPr/>
            </p:nvSpPr>
            <p:spPr>
              <a:xfrm>
                <a:off x="2891013" y="5584898"/>
                <a:ext cx="8713612" cy="62422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21917" tIns="121917" rIns="121917" bIns="121917" numCol="1" spcCol="38100" rtlCol="0" anchor="ctr">
                <a:noAutofit/>
              </a:bodyPr>
              <a:lstStyle/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Intelligent City /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 智慧城市 （宁波）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j-lt"/>
                  <a:sym typeface="Helvetica"/>
                </a:endParaRPr>
              </a:p>
              <a:p>
                <a:pPr marL="182880" indent="-182880" defTabSz="1219200" hangingPunct="0">
                  <a:buClr>
                    <a:srgbClr val="2E75B6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Public Safety Monitoring Platform /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000000"/>
                      </a:solidFill>
                    </a:uFill>
                    <a:latin typeface="+mj-lt"/>
                    <a:sym typeface="Helvetica"/>
                  </a:rPr>
                  <a:t>城市公卫安全监测平台；武汉，北京，宁波，贵州</a:t>
                </a:r>
              </a:p>
            </p:txBody>
          </p:sp>
        </p:grpSp>
        <p:cxnSp>
          <p:nvCxnSpPr>
            <p:cNvPr id="11" name="直接连接符 117">
              <a:extLst>
                <a:ext uri="{FF2B5EF4-FFF2-40B4-BE49-F238E27FC236}">
                  <a16:creationId xmlns:a16="http://schemas.microsoft.com/office/drawing/2014/main" id="{56EFBAB5-0FEC-48CE-9399-2C5ED8E74B6B}"/>
                </a:ext>
              </a:extLst>
            </p:cNvPr>
            <p:cNvCxnSpPr/>
            <p:nvPr/>
          </p:nvCxnSpPr>
          <p:spPr>
            <a:xfrm>
              <a:off x="2733040" y="2028785"/>
              <a:ext cx="8851313" cy="0"/>
            </a:xfrm>
            <a:prstGeom prst="line">
              <a:avLst/>
            </a:prstGeom>
            <a:ln>
              <a:gradFill>
                <a:gsLst>
                  <a:gs pos="0">
                    <a:srgbClr val="00A3E0">
                      <a:alpha val="0"/>
                    </a:srgbClr>
                  </a:gs>
                  <a:gs pos="100000">
                    <a:srgbClr val="00A3E0">
                      <a:alpha val="5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18">
              <a:extLst>
                <a:ext uri="{FF2B5EF4-FFF2-40B4-BE49-F238E27FC236}">
                  <a16:creationId xmlns:a16="http://schemas.microsoft.com/office/drawing/2014/main" id="{63A8BD5E-A174-4A8F-B206-417E15BB1C0E}"/>
                </a:ext>
              </a:extLst>
            </p:cNvPr>
            <p:cNvCxnSpPr/>
            <p:nvPr/>
          </p:nvCxnSpPr>
          <p:spPr>
            <a:xfrm>
              <a:off x="2733040" y="2673863"/>
              <a:ext cx="8851313" cy="0"/>
            </a:xfrm>
            <a:prstGeom prst="line">
              <a:avLst/>
            </a:prstGeom>
            <a:ln>
              <a:gradFill>
                <a:gsLst>
                  <a:gs pos="0">
                    <a:srgbClr val="00A3E0">
                      <a:alpha val="0"/>
                    </a:srgbClr>
                  </a:gs>
                  <a:gs pos="100000">
                    <a:srgbClr val="00A3E0">
                      <a:alpha val="5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19">
              <a:extLst>
                <a:ext uri="{FF2B5EF4-FFF2-40B4-BE49-F238E27FC236}">
                  <a16:creationId xmlns:a16="http://schemas.microsoft.com/office/drawing/2014/main" id="{CCF5589B-8A3B-4D6A-A708-B5C61E7B5BBD}"/>
                </a:ext>
              </a:extLst>
            </p:cNvPr>
            <p:cNvCxnSpPr/>
            <p:nvPr/>
          </p:nvCxnSpPr>
          <p:spPr>
            <a:xfrm>
              <a:off x="2733040" y="3318941"/>
              <a:ext cx="8851313" cy="0"/>
            </a:xfrm>
            <a:prstGeom prst="line">
              <a:avLst/>
            </a:prstGeom>
            <a:ln>
              <a:gradFill>
                <a:gsLst>
                  <a:gs pos="0">
                    <a:srgbClr val="00A3E0">
                      <a:alpha val="0"/>
                    </a:srgbClr>
                  </a:gs>
                  <a:gs pos="100000">
                    <a:srgbClr val="00A3E0">
                      <a:alpha val="5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20">
              <a:extLst>
                <a:ext uri="{FF2B5EF4-FFF2-40B4-BE49-F238E27FC236}">
                  <a16:creationId xmlns:a16="http://schemas.microsoft.com/office/drawing/2014/main" id="{322D199C-91F8-45C2-96EB-C399350EEC35}"/>
                </a:ext>
              </a:extLst>
            </p:cNvPr>
            <p:cNvCxnSpPr/>
            <p:nvPr/>
          </p:nvCxnSpPr>
          <p:spPr>
            <a:xfrm>
              <a:off x="2733040" y="3964019"/>
              <a:ext cx="8851313" cy="0"/>
            </a:xfrm>
            <a:prstGeom prst="line">
              <a:avLst/>
            </a:prstGeom>
            <a:ln>
              <a:gradFill>
                <a:gsLst>
                  <a:gs pos="0">
                    <a:srgbClr val="00A3E0">
                      <a:alpha val="0"/>
                    </a:srgbClr>
                  </a:gs>
                  <a:gs pos="100000">
                    <a:srgbClr val="00A3E0">
                      <a:alpha val="5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21">
              <a:extLst>
                <a:ext uri="{FF2B5EF4-FFF2-40B4-BE49-F238E27FC236}">
                  <a16:creationId xmlns:a16="http://schemas.microsoft.com/office/drawing/2014/main" id="{F6632AFF-189A-441E-AB89-C081FE8D4433}"/>
                </a:ext>
              </a:extLst>
            </p:cNvPr>
            <p:cNvCxnSpPr/>
            <p:nvPr/>
          </p:nvCxnSpPr>
          <p:spPr>
            <a:xfrm>
              <a:off x="2733040" y="4609097"/>
              <a:ext cx="8851313" cy="0"/>
            </a:xfrm>
            <a:prstGeom prst="line">
              <a:avLst/>
            </a:prstGeom>
            <a:ln>
              <a:gradFill>
                <a:gsLst>
                  <a:gs pos="0">
                    <a:srgbClr val="00A3E0">
                      <a:alpha val="0"/>
                    </a:srgbClr>
                  </a:gs>
                  <a:gs pos="100000">
                    <a:srgbClr val="00A3E0">
                      <a:alpha val="5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22">
              <a:extLst>
                <a:ext uri="{FF2B5EF4-FFF2-40B4-BE49-F238E27FC236}">
                  <a16:creationId xmlns:a16="http://schemas.microsoft.com/office/drawing/2014/main" id="{BEE86D6A-8DB2-4842-807F-5E846CD5A849}"/>
                </a:ext>
              </a:extLst>
            </p:cNvPr>
            <p:cNvCxnSpPr/>
            <p:nvPr/>
          </p:nvCxnSpPr>
          <p:spPr>
            <a:xfrm>
              <a:off x="2733040" y="5254175"/>
              <a:ext cx="8851313" cy="0"/>
            </a:xfrm>
            <a:prstGeom prst="line">
              <a:avLst/>
            </a:prstGeom>
            <a:ln>
              <a:gradFill>
                <a:gsLst>
                  <a:gs pos="0">
                    <a:srgbClr val="00A3E0">
                      <a:alpha val="0"/>
                    </a:srgbClr>
                  </a:gs>
                  <a:gs pos="100000">
                    <a:srgbClr val="00A3E0">
                      <a:alpha val="5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38">
            <a:extLst>
              <a:ext uri="{FF2B5EF4-FFF2-40B4-BE49-F238E27FC236}">
                <a16:creationId xmlns:a16="http://schemas.microsoft.com/office/drawing/2014/main" id="{FF015754-0A3D-4BF1-B87A-255B5D56DBB2}"/>
              </a:ext>
            </a:extLst>
          </p:cNvPr>
          <p:cNvGrpSpPr/>
          <p:nvPr/>
        </p:nvGrpSpPr>
        <p:grpSpPr>
          <a:xfrm>
            <a:off x="2201106" y="1407115"/>
            <a:ext cx="657552" cy="4502051"/>
            <a:chOff x="2102046" y="1536655"/>
            <a:chExt cx="657552" cy="4502051"/>
          </a:xfrm>
        </p:grpSpPr>
        <p:sp>
          <p:nvSpPr>
            <p:cNvPr id="33" name="文本框 139">
              <a:extLst>
                <a:ext uri="{FF2B5EF4-FFF2-40B4-BE49-F238E27FC236}">
                  <a16:creationId xmlns:a16="http://schemas.microsoft.com/office/drawing/2014/main" id="{1C260568-DFA3-462D-B75A-5A4022EEE833}"/>
                </a:ext>
              </a:extLst>
            </p:cNvPr>
            <p:cNvSpPr txBox="1"/>
            <p:nvPr/>
          </p:nvSpPr>
          <p:spPr>
            <a:xfrm>
              <a:off x="2102046" y="1536655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1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4" name="文本框 140">
              <a:extLst>
                <a:ext uri="{FF2B5EF4-FFF2-40B4-BE49-F238E27FC236}">
                  <a16:creationId xmlns:a16="http://schemas.microsoft.com/office/drawing/2014/main" id="{AD271C46-CD16-4573-8DED-FFE655BECECC}"/>
                </a:ext>
              </a:extLst>
            </p:cNvPr>
            <p:cNvSpPr txBox="1"/>
            <p:nvPr/>
          </p:nvSpPr>
          <p:spPr>
            <a:xfrm>
              <a:off x="2102046" y="2181815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2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5" name="文本框 141">
              <a:extLst>
                <a:ext uri="{FF2B5EF4-FFF2-40B4-BE49-F238E27FC236}">
                  <a16:creationId xmlns:a16="http://schemas.microsoft.com/office/drawing/2014/main" id="{1155B072-A870-4A1B-AC66-5221FC38371A}"/>
                </a:ext>
              </a:extLst>
            </p:cNvPr>
            <p:cNvSpPr txBox="1"/>
            <p:nvPr/>
          </p:nvSpPr>
          <p:spPr>
            <a:xfrm>
              <a:off x="2102046" y="2821895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3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6" name="文本框 142">
              <a:extLst>
                <a:ext uri="{FF2B5EF4-FFF2-40B4-BE49-F238E27FC236}">
                  <a16:creationId xmlns:a16="http://schemas.microsoft.com/office/drawing/2014/main" id="{7ADFCF2C-0344-41F7-8BC3-880BA5D582E5}"/>
                </a:ext>
              </a:extLst>
            </p:cNvPr>
            <p:cNvSpPr txBox="1"/>
            <p:nvPr/>
          </p:nvSpPr>
          <p:spPr>
            <a:xfrm>
              <a:off x="2102046" y="3467055"/>
              <a:ext cx="655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4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7" name="文本框 143">
              <a:extLst>
                <a:ext uri="{FF2B5EF4-FFF2-40B4-BE49-F238E27FC236}">
                  <a16:creationId xmlns:a16="http://schemas.microsoft.com/office/drawing/2014/main" id="{8CF9E0D8-1DF7-466D-A415-607D294C8D41}"/>
                </a:ext>
              </a:extLst>
            </p:cNvPr>
            <p:cNvSpPr txBox="1"/>
            <p:nvPr/>
          </p:nvSpPr>
          <p:spPr>
            <a:xfrm>
              <a:off x="2102046" y="4107135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5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8" name="文本框 144">
              <a:extLst>
                <a:ext uri="{FF2B5EF4-FFF2-40B4-BE49-F238E27FC236}">
                  <a16:creationId xmlns:a16="http://schemas.microsoft.com/office/drawing/2014/main" id="{30845A81-ABA5-459B-9E1E-E767FB3F2BEB}"/>
                </a:ext>
              </a:extLst>
            </p:cNvPr>
            <p:cNvSpPr txBox="1"/>
            <p:nvPr/>
          </p:nvSpPr>
          <p:spPr>
            <a:xfrm>
              <a:off x="2102046" y="4747215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6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9" name="文本框 145">
              <a:extLst>
                <a:ext uri="{FF2B5EF4-FFF2-40B4-BE49-F238E27FC236}">
                  <a16:creationId xmlns:a16="http://schemas.microsoft.com/office/drawing/2014/main" id="{574E7263-CE42-4D86-ABF0-5FE37ACD5733}"/>
                </a:ext>
              </a:extLst>
            </p:cNvPr>
            <p:cNvSpPr txBox="1"/>
            <p:nvPr/>
          </p:nvSpPr>
          <p:spPr>
            <a:xfrm>
              <a:off x="2102046" y="5392375"/>
              <a:ext cx="655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alpha val="10000"/>
                    </a:schemeClr>
                  </a:solidFill>
                  <a:latin typeface="Stencil" panose="040409050D0802020404" pitchFamily="82" charset="0"/>
                </a:rPr>
                <a:t>0</a:t>
              </a:r>
              <a:r>
                <a:rPr lang="en-US" altLang="zh-CN" sz="3600" dirty="0">
                  <a:solidFill>
                    <a:schemeClr val="bg1">
                      <a:alpha val="20000"/>
                    </a:schemeClr>
                  </a:solidFill>
                  <a:latin typeface="Stencil" panose="040409050D0802020404" pitchFamily="82" charset="0"/>
                </a:rPr>
                <a:t>7</a:t>
              </a:r>
              <a:endParaRPr lang="zh-CN" altLang="en-US" sz="3600" dirty="0">
                <a:solidFill>
                  <a:schemeClr val="bg1">
                    <a:alpha val="20000"/>
                  </a:schemeClr>
                </a:solidFill>
                <a:latin typeface="Stencil" panose="040409050D08020204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4367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900076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r>
              <a:t>Conclusion</a:t>
            </a:r>
          </a:p>
        </p:txBody>
      </p:sp>
      <p:sp>
        <p:nvSpPr>
          <p:cNvPr id="151" name="Text Placeholder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algn="l">
              <a:defRPr sz="3200"/>
            </a:pPr>
            <a:r>
              <a:rPr dirty="0"/>
              <a:t>2.</a:t>
            </a:r>
            <a:r>
              <a:rPr sz="2800" dirty="0"/>
              <a:t>Predict the next 20 days for the change of the incident rate of Covid-19</a:t>
            </a:r>
          </a:p>
        </p:txBody>
      </p:sp>
      <p:sp>
        <p:nvSpPr>
          <p:cNvPr id="152" name="Text Placeholder 4"/>
          <p:cNvSpPr txBox="1"/>
          <p:nvPr/>
        </p:nvSpPr>
        <p:spPr>
          <a:xfrm>
            <a:off x="1569719" y="2605088"/>
            <a:ext cx="8916297" cy="823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886968">
              <a:lnSpc>
                <a:spcPct val="90000"/>
              </a:lnSpc>
              <a:spcBef>
                <a:spcPts val="900"/>
              </a:spcBef>
              <a:defRPr sz="2716"/>
            </a:lvl1pPr>
          </a:lstStyle>
          <a:p>
            <a:r>
              <a:t>1.There is a significant relationship between the ultraviolet and the incident rate of Covid-19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Limitation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EC0543-8A0C-4A5B-A735-F087702EF888}"/>
              </a:ext>
            </a:extLst>
          </p:cNvPr>
          <p:cNvCxnSpPr>
            <a:cxnSpLocks/>
          </p:cNvCxnSpPr>
          <p:nvPr/>
        </p:nvCxnSpPr>
        <p:spPr>
          <a:xfrm>
            <a:off x="1650558" y="2219215"/>
            <a:ext cx="8399798" cy="0"/>
          </a:xfrm>
          <a:prstGeom prst="line">
            <a:avLst/>
          </a:prstGeom>
          <a:noFill/>
          <a:ln w="19050" cap="flat">
            <a:gradFill>
              <a:gsLst>
                <a:gs pos="0">
                  <a:srgbClr val="0C2362"/>
                </a:gs>
                <a:gs pos="100000">
                  <a:srgbClr val="194A78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组合 74">
            <a:extLst>
              <a:ext uri="{FF2B5EF4-FFF2-40B4-BE49-F238E27FC236}">
                <a16:creationId xmlns:a16="http://schemas.microsoft.com/office/drawing/2014/main" id="{2B099CA2-B7D8-4B44-8523-ACD51BF34B13}"/>
              </a:ext>
            </a:extLst>
          </p:cNvPr>
          <p:cNvGrpSpPr/>
          <p:nvPr/>
        </p:nvGrpSpPr>
        <p:grpSpPr>
          <a:xfrm>
            <a:off x="1440126" y="1751328"/>
            <a:ext cx="612718" cy="612718"/>
            <a:chOff x="3243002" y="2208190"/>
            <a:chExt cx="612718" cy="612718"/>
          </a:xfrm>
        </p:grpSpPr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ECE2F438-8203-4358-BEF1-F58FD048095F}"/>
                </a:ext>
              </a:extLst>
            </p:cNvPr>
            <p:cNvSpPr/>
            <p:nvPr/>
          </p:nvSpPr>
          <p:spPr>
            <a:xfrm>
              <a:off x="3243002" y="2208190"/>
              <a:ext cx="612718" cy="6127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24BE5D8-819E-4140-8A5A-2C65D5CE75E8}"/>
                </a:ext>
              </a:extLst>
            </p:cNvPr>
            <p:cNvSpPr/>
            <p:nvPr/>
          </p:nvSpPr>
          <p:spPr>
            <a:xfrm>
              <a:off x="3329716" y="2294904"/>
              <a:ext cx="439290" cy="439290"/>
            </a:xfrm>
            <a:prstGeom prst="ellipse">
              <a:avLst/>
            </a:prstGeom>
            <a:gradFill>
              <a:gsLst>
                <a:gs pos="0">
                  <a:srgbClr val="0F3188"/>
                </a:gs>
                <a:gs pos="100000">
                  <a:schemeClr val="tx1"/>
                </a:gs>
              </a:gsLst>
              <a:lin ang="13500000" scaled="0"/>
            </a:gradFill>
            <a:ln w="57150">
              <a:gradFill>
                <a:gsLst>
                  <a:gs pos="0">
                    <a:schemeClr val="bg1"/>
                  </a:gs>
                  <a:gs pos="100000">
                    <a:schemeClr val="tx2"/>
                  </a:gs>
                </a:gsLst>
                <a:lin ang="2700000" scaled="0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等线 Light" panose="02010600030101010101" pitchFamily="2" charset="-122"/>
                </a:rPr>
                <a:t>1</a:t>
              </a:r>
              <a:endParaRPr lang="zh-CN" altLang="en-US" dirty="0">
                <a:latin typeface="Calibri" panose="020F0502020204030204" pitchFamily="34" charset="0"/>
                <a:ea typeface="等线 Light" panose="02010600030101010101" pitchFamily="2" charset="-122"/>
              </a:endParaRPr>
            </a:p>
          </p:txBody>
        </p:sp>
      </p:grpSp>
      <p:sp>
        <p:nvSpPr>
          <p:cNvPr id="16" name="文本框 98">
            <a:extLst>
              <a:ext uri="{FF2B5EF4-FFF2-40B4-BE49-F238E27FC236}">
                <a16:creationId xmlns:a16="http://schemas.microsoft.com/office/drawing/2014/main" id="{6CB7B512-546A-462F-B9B3-4F1B507B0EC0}"/>
              </a:ext>
            </a:extLst>
          </p:cNvPr>
          <p:cNvSpPr txBox="1"/>
          <p:nvPr/>
        </p:nvSpPr>
        <p:spPr>
          <a:xfrm>
            <a:off x="1966129" y="1501763"/>
            <a:ext cx="8376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589C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The relationship we found between ultraviolet and Covid-19 is qualitative but not quantitative so we cannot get a general model for all range of ultraviolet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F4E3CB-E59C-4109-85E9-64F15D944CD7}"/>
              </a:ext>
            </a:extLst>
          </p:cNvPr>
          <p:cNvCxnSpPr>
            <a:cxnSpLocks/>
          </p:cNvCxnSpPr>
          <p:nvPr/>
        </p:nvCxnSpPr>
        <p:spPr>
          <a:xfrm>
            <a:off x="1650558" y="4107093"/>
            <a:ext cx="8399798" cy="0"/>
          </a:xfrm>
          <a:prstGeom prst="line">
            <a:avLst/>
          </a:prstGeom>
          <a:noFill/>
          <a:ln w="19050" cap="flat">
            <a:gradFill>
              <a:gsLst>
                <a:gs pos="0">
                  <a:srgbClr val="0C2362"/>
                </a:gs>
                <a:gs pos="100000">
                  <a:srgbClr val="194A78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8" name="组合 74">
            <a:extLst>
              <a:ext uri="{FF2B5EF4-FFF2-40B4-BE49-F238E27FC236}">
                <a16:creationId xmlns:a16="http://schemas.microsoft.com/office/drawing/2014/main" id="{65DD0E74-C6B7-4E18-816F-F7081305E604}"/>
              </a:ext>
            </a:extLst>
          </p:cNvPr>
          <p:cNvGrpSpPr/>
          <p:nvPr/>
        </p:nvGrpSpPr>
        <p:grpSpPr>
          <a:xfrm>
            <a:off x="1440126" y="3616139"/>
            <a:ext cx="612718" cy="612718"/>
            <a:chOff x="3243002" y="2208190"/>
            <a:chExt cx="612718" cy="612718"/>
          </a:xfrm>
        </p:grpSpPr>
        <p:sp>
          <p:nvSpPr>
            <p:cNvPr id="19" name="椭圆 75">
              <a:extLst>
                <a:ext uri="{FF2B5EF4-FFF2-40B4-BE49-F238E27FC236}">
                  <a16:creationId xmlns:a16="http://schemas.microsoft.com/office/drawing/2014/main" id="{D162E859-D609-4DBA-80C1-4CCBC6FF0947}"/>
                </a:ext>
              </a:extLst>
            </p:cNvPr>
            <p:cNvSpPr/>
            <p:nvPr/>
          </p:nvSpPr>
          <p:spPr>
            <a:xfrm>
              <a:off x="3243002" y="2208190"/>
              <a:ext cx="612718" cy="6127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76">
              <a:extLst>
                <a:ext uri="{FF2B5EF4-FFF2-40B4-BE49-F238E27FC236}">
                  <a16:creationId xmlns:a16="http://schemas.microsoft.com/office/drawing/2014/main" id="{E7D5B0DF-CEBE-431B-9372-F02498FC0138}"/>
                </a:ext>
              </a:extLst>
            </p:cNvPr>
            <p:cNvSpPr/>
            <p:nvPr/>
          </p:nvSpPr>
          <p:spPr>
            <a:xfrm>
              <a:off x="3329716" y="2294904"/>
              <a:ext cx="439290" cy="439290"/>
            </a:xfrm>
            <a:prstGeom prst="ellipse">
              <a:avLst/>
            </a:prstGeom>
            <a:gradFill>
              <a:gsLst>
                <a:gs pos="0">
                  <a:srgbClr val="0F3188"/>
                </a:gs>
                <a:gs pos="100000">
                  <a:schemeClr val="tx1"/>
                </a:gs>
              </a:gsLst>
              <a:lin ang="13500000" scaled="0"/>
            </a:gradFill>
            <a:ln w="57150">
              <a:gradFill>
                <a:gsLst>
                  <a:gs pos="0">
                    <a:schemeClr val="bg1"/>
                  </a:gs>
                  <a:gs pos="100000">
                    <a:schemeClr val="tx2"/>
                  </a:gs>
                </a:gsLst>
                <a:lin ang="2700000" scaled="0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等线 Light" panose="02010600030101010101" pitchFamily="2" charset="-122"/>
                </a:rPr>
                <a:t>2</a:t>
              </a:r>
              <a:endParaRPr lang="zh-CN" altLang="en-US" dirty="0">
                <a:latin typeface="Calibri" panose="020F0502020204030204" pitchFamily="34" charset="0"/>
                <a:ea typeface="等线 Light" panose="02010600030101010101" pitchFamily="2" charset="-122"/>
              </a:endParaRPr>
            </a:p>
          </p:txBody>
        </p:sp>
      </p:grpSp>
      <p:sp>
        <p:nvSpPr>
          <p:cNvPr id="21" name="文本框 98">
            <a:extLst>
              <a:ext uri="{FF2B5EF4-FFF2-40B4-BE49-F238E27FC236}">
                <a16:creationId xmlns:a16="http://schemas.microsoft.com/office/drawing/2014/main" id="{ED35BF99-50EF-4512-B160-41E30D907E47}"/>
              </a:ext>
            </a:extLst>
          </p:cNvPr>
          <p:cNvSpPr txBox="1"/>
          <p:nvPr/>
        </p:nvSpPr>
        <p:spPr>
          <a:xfrm>
            <a:off x="1966130" y="3131149"/>
            <a:ext cx="8376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>
                <a:solidFill>
                  <a:srgbClr val="00589C"/>
                </a:solidFill>
                <a:latin typeface="Calibri"/>
                <a:ea typeface="等线" panose="02010600030101010101" pitchFamily="2" charset="-122"/>
              </a:rPr>
              <a:t>T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589C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he model we created did not pass the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589C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pertemanteau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589C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 Test for Residual, which means we did not generate a well-fitted one but there should be much better one to obtain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694CCA-3F9B-4311-B082-BE358CEDF373}"/>
              </a:ext>
            </a:extLst>
          </p:cNvPr>
          <p:cNvCxnSpPr>
            <a:cxnSpLocks/>
          </p:cNvCxnSpPr>
          <p:nvPr/>
        </p:nvCxnSpPr>
        <p:spPr>
          <a:xfrm>
            <a:off x="1650558" y="5784449"/>
            <a:ext cx="8399798" cy="0"/>
          </a:xfrm>
          <a:prstGeom prst="line">
            <a:avLst/>
          </a:prstGeom>
          <a:noFill/>
          <a:ln w="19050" cap="flat">
            <a:gradFill>
              <a:gsLst>
                <a:gs pos="0">
                  <a:srgbClr val="0C2362"/>
                </a:gs>
                <a:gs pos="100000">
                  <a:srgbClr val="194A78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" name="组合 74">
            <a:extLst>
              <a:ext uri="{FF2B5EF4-FFF2-40B4-BE49-F238E27FC236}">
                <a16:creationId xmlns:a16="http://schemas.microsoft.com/office/drawing/2014/main" id="{E6920CB2-0FBB-40C2-8867-B422D0ED4E0B}"/>
              </a:ext>
            </a:extLst>
          </p:cNvPr>
          <p:cNvGrpSpPr/>
          <p:nvPr/>
        </p:nvGrpSpPr>
        <p:grpSpPr>
          <a:xfrm>
            <a:off x="1440126" y="5316562"/>
            <a:ext cx="612718" cy="612718"/>
            <a:chOff x="3243002" y="2208190"/>
            <a:chExt cx="612718" cy="612718"/>
          </a:xfrm>
        </p:grpSpPr>
        <p:sp>
          <p:nvSpPr>
            <p:cNvPr id="24" name="椭圆 75">
              <a:extLst>
                <a:ext uri="{FF2B5EF4-FFF2-40B4-BE49-F238E27FC236}">
                  <a16:creationId xmlns:a16="http://schemas.microsoft.com/office/drawing/2014/main" id="{4502C561-7D4F-489A-AC37-D30DB721EC19}"/>
                </a:ext>
              </a:extLst>
            </p:cNvPr>
            <p:cNvSpPr/>
            <p:nvPr/>
          </p:nvSpPr>
          <p:spPr>
            <a:xfrm>
              <a:off x="3243002" y="2208190"/>
              <a:ext cx="612718" cy="6127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76">
              <a:extLst>
                <a:ext uri="{FF2B5EF4-FFF2-40B4-BE49-F238E27FC236}">
                  <a16:creationId xmlns:a16="http://schemas.microsoft.com/office/drawing/2014/main" id="{0E84A9F9-8DB1-4CD8-B6FF-72F655F3C101}"/>
                </a:ext>
              </a:extLst>
            </p:cNvPr>
            <p:cNvSpPr/>
            <p:nvPr/>
          </p:nvSpPr>
          <p:spPr>
            <a:xfrm>
              <a:off x="3329716" y="2294904"/>
              <a:ext cx="439290" cy="439290"/>
            </a:xfrm>
            <a:prstGeom prst="ellipse">
              <a:avLst/>
            </a:prstGeom>
            <a:gradFill>
              <a:gsLst>
                <a:gs pos="0">
                  <a:srgbClr val="0F3188"/>
                </a:gs>
                <a:gs pos="100000">
                  <a:schemeClr val="tx1"/>
                </a:gs>
              </a:gsLst>
              <a:lin ang="13500000" scaled="0"/>
            </a:gradFill>
            <a:ln w="57150">
              <a:gradFill>
                <a:gsLst>
                  <a:gs pos="0">
                    <a:schemeClr val="bg1"/>
                  </a:gs>
                  <a:gs pos="100000">
                    <a:schemeClr val="tx2"/>
                  </a:gs>
                </a:gsLst>
                <a:lin ang="2700000" scaled="0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ea typeface="等线 Light" panose="02010600030101010101" pitchFamily="2" charset="-122"/>
                </a:rPr>
                <a:t>3</a:t>
              </a:r>
              <a:endParaRPr lang="zh-CN" altLang="en-US" dirty="0">
                <a:latin typeface="Calibri" panose="020F0502020204030204" pitchFamily="34" charset="0"/>
                <a:ea typeface="等线 Light" panose="02010600030101010101" pitchFamily="2" charset="-122"/>
              </a:endParaRPr>
            </a:p>
          </p:txBody>
        </p:sp>
      </p:grpSp>
      <p:sp>
        <p:nvSpPr>
          <p:cNvPr id="26" name="文本框 98">
            <a:extLst>
              <a:ext uri="{FF2B5EF4-FFF2-40B4-BE49-F238E27FC236}">
                <a16:creationId xmlns:a16="http://schemas.microsoft.com/office/drawing/2014/main" id="{BC5CBCA1-D080-4265-85E8-6030D178901B}"/>
              </a:ext>
            </a:extLst>
          </p:cNvPr>
          <p:cNvSpPr txBox="1"/>
          <p:nvPr/>
        </p:nvSpPr>
        <p:spPr>
          <a:xfrm>
            <a:off x="1966130" y="5086130"/>
            <a:ext cx="8376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>
                <a:solidFill>
                  <a:srgbClr val="00589C"/>
                </a:solidFill>
                <a:latin typeface="Calibri"/>
                <a:ea typeface="等线" panose="02010600030101010101" pitchFamily="2" charset="-122"/>
              </a:rPr>
              <a:t>Our case count can be lower than actual due to insufficient report and case definition varied over time(symptom to neg/pos, anti-body test etc.)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589C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4657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Reference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CCA47FAB-07FE-410E-9E03-099531F8B2F7}"/>
              </a:ext>
            </a:extLst>
          </p:cNvPr>
          <p:cNvSpPr txBox="1">
            <a:spLocks/>
          </p:cNvSpPr>
          <p:nvPr/>
        </p:nvSpPr>
        <p:spPr>
          <a:xfrm>
            <a:off x="380999" y="791110"/>
            <a:ext cx="11452583" cy="570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lnSpc>
                <a:spcPct val="81000"/>
              </a:lnSpc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World Health Organization. (n.d.). 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Who coronavirus (COVID-19) dashboard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World Health Organization.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https://covid19.who.int/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Shereen, M. A., Khan, S., Kazmi, A., Bashir, N., &amp; Siddique, R. (2020, March 16). 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Covid-19 infection: Emergence, transmission, and characteristics of human coronaviruses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Journal of Advanced Research.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https://www.sciencedirect.com/science/article/pii/S2090123220300540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Sohrabi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C.,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Alsafi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Z., O'Neill, N., Khan, M.,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Kerwan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A., Al-Jabir, A.,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Iosifidis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C., &amp; Agha, R. (2020, February 26). 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World Health Organization declares global emergency: A review of the 2019 novel coronavirus (COVID-19)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International Journal of Surgery.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https://www.sciencedirect.com/science/article/pii/S1743919120301977?casa_token=WTZxwhWNuLEAAAAA%3AA3C3_1UK_TKBVPQGVcSEiXa7opKEYR2GcCfCRKIKRo1no1fhQo8rlaKkxeY8LvK4H4WbaiDBdA</a:t>
            </a:r>
            <a:endParaRPr lang="en-US" sz="1800" u="sng" dirty="0">
              <a:solidFill>
                <a:srgbClr val="0563C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Methodological issues in evaluation models: The - ProQuest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(n.d.).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https://www.proquest.com/docview/215248843?pq-origsite=gscholar&amp;fromopenview=true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200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Chin, A. W. H., Chu, J. T. S.,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Perera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M. R. A., Hui, K. P. Y., Yen, H.-L., Chan, M. C. W., Peiris, M., &amp; Poon, L. L. M. (2020, January 1). 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Stability of SARS-COV-2 in different environmental conditions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Med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Rxiv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https://www.medrxiv.org/content/10.1101/2020.03.15.20036673v2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Ma, Y., Zhao, Y., Liu, J., He, X., Wang, B., Fu, S., Yan, J.,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Niu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J., Zhou, J., &amp; Luo, B. (2020, March 26). 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Effects of temperature variation and humidity on the death of covid-19 in Wuhan, China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Science of The Total Environment.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https://www.sciencedirect.com/science/article/pii/S0048969720317393?casa_token=TOC0gvxaQFoAAAAA%3AJPatyZEbY0V0esSH0ORsJh5jB_3y-5UXFaUDPFbXV5pxJnPqph7jS1nWC7gYvykUGk5Efqvcog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Eslami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H., &amp; Jalili, M. (2020, May 15). 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The role of environmental factors to transmission of SARS-COV-2 (COVID-19)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. AMB Express. Retrieved October 7, 2021, from </a:t>
            </a:r>
            <a:r>
              <a:rPr lang="en-US" sz="16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https://www.ncbi.nlm.nih.gov/pmc/articles/PMC7226715/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/>
              <a:defRPr sz="1800"/>
            </a:pPr>
            <a:endParaRPr lang="en-US" sz="1800" dirty="0"/>
          </a:p>
          <a:p>
            <a:pPr marL="342900" indent="-342900" hangingPunct="1">
              <a:lnSpc>
                <a:spcPct val="81000"/>
              </a:lnSpc>
              <a:buFont typeface="Arial"/>
              <a:buAutoNum type="arabicPeriod" startAt="2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hangingPunct="1">
              <a:lnSpc>
                <a:spcPct val="96299"/>
              </a:lnSpc>
              <a:spcBef>
                <a:spcPts val="800"/>
              </a:spcBef>
              <a:buNone/>
              <a:defRPr sz="160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10841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3D05AB82-D34D-431B-B2A0-E99AD9D5C2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73000">
                <a:schemeClr val="accent1">
                  <a:lumMod val="94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  <a:sym typeface="Calibri"/>
            </a:endParaRPr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EFD50694-D28E-49FD-AABF-AA3483D9506B}"/>
              </a:ext>
            </a:extLst>
          </p:cNvPr>
          <p:cNvSpPr>
            <a:spLocks noGrp="1"/>
          </p:cNvSpPr>
          <p:nvPr/>
        </p:nvSpPr>
        <p:spPr>
          <a:xfrm>
            <a:off x="-1223880" y="2100453"/>
            <a:ext cx="9200206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Thanks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1BB83-38B6-40F6-A4D6-351221003602}"/>
              </a:ext>
            </a:extLst>
          </p:cNvPr>
          <p:cNvCxnSpPr>
            <a:cxnSpLocks/>
          </p:cNvCxnSpPr>
          <p:nvPr/>
        </p:nvCxnSpPr>
        <p:spPr>
          <a:xfrm>
            <a:off x="4284324" y="4048016"/>
            <a:ext cx="670902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94A78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8ABC2C-E903-4755-9C41-96760A392575}"/>
              </a:ext>
            </a:extLst>
          </p:cNvPr>
          <p:cNvCxnSpPr>
            <a:cxnSpLocks/>
          </p:cNvCxnSpPr>
          <p:nvPr/>
        </p:nvCxnSpPr>
        <p:spPr>
          <a:xfrm rot="10800000">
            <a:off x="929812" y="1744895"/>
            <a:ext cx="670902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94A78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A555AF8-2623-44AE-B88C-253D1F2A11E1}"/>
              </a:ext>
            </a:extLst>
          </p:cNvPr>
          <p:cNvSpPr>
            <a:spLocks noGrp="1"/>
          </p:cNvSpPr>
          <p:nvPr/>
        </p:nvSpPr>
        <p:spPr>
          <a:xfrm>
            <a:off x="2300149" y="3010786"/>
            <a:ext cx="9200206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Q &amp; A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304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w Indonesians control nature: Meet the rain shamans - People - The  Jakarta Post">
            <a:extLst>
              <a:ext uri="{FF2B5EF4-FFF2-40B4-BE49-F238E27FC236}">
                <a16:creationId xmlns:a16="http://schemas.microsoft.com/office/drawing/2014/main" id="{3954E240-4F6D-4F5F-9749-F7C31F8FC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9" y="2065389"/>
            <a:ext cx="5297001" cy="403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Ultraviolet | COSMOS">
            <a:extLst>
              <a:ext uri="{FF2B5EF4-FFF2-40B4-BE49-F238E27FC236}">
                <a16:creationId xmlns:a16="http://schemas.microsoft.com/office/drawing/2014/main" id="{3179E11F-2A9E-4656-AA8F-9B12152E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50" y="2063451"/>
            <a:ext cx="5292800" cy="4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Main Aims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grpSp>
        <p:nvGrpSpPr>
          <p:cNvPr id="16" name="组合 39">
            <a:extLst>
              <a:ext uri="{FF2B5EF4-FFF2-40B4-BE49-F238E27FC236}">
                <a16:creationId xmlns:a16="http://schemas.microsoft.com/office/drawing/2014/main" id="{0C3569CB-A86E-4CA7-B537-928C04BBA0BC}"/>
              </a:ext>
            </a:extLst>
          </p:cNvPr>
          <p:cNvGrpSpPr/>
          <p:nvPr/>
        </p:nvGrpSpPr>
        <p:grpSpPr>
          <a:xfrm>
            <a:off x="581133" y="2074102"/>
            <a:ext cx="5289626" cy="4033068"/>
            <a:chOff x="589324" y="2064521"/>
            <a:chExt cx="5289626" cy="4033068"/>
          </a:xfrm>
        </p:grpSpPr>
        <p:grpSp>
          <p:nvGrpSpPr>
            <p:cNvPr id="23" name="组合 46">
              <a:extLst>
                <a:ext uri="{FF2B5EF4-FFF2-40B4-BE49-F238E27FC236}">
                  <a16:creationId xmlns:a16="http://schemas.microsoft.com/office/drawing/2014/main" id="{0C7DE427-440F-46BF-A956-4652CD6CC414}"/>
                </a:ext>
              </a:extLst>
            </p:cNvPr>
            <p:cNvGrpSpPr/>
            <p:nvPr/>
          </p:nvGrpSpPr>
          <p:grpSpPr>
            <a:xfrm>
              <a:off x="589324" y="2064521"/>
              <a:ext cx="5289626" cy="4033068"/>
              <a:chOff x="589324" y="2064521"/>
              <a:chExt cx="5289626" cy="4033068"/>
            </a:xfrm>
          </p:grpSpPr>
          <p:sp>
            <p:nvSpPr>
              <p:cNvPr id="26" name="矩形 49">
                <a:extLst>
                  <a:ext uri="{FF2B5EF4-FFF2-40B4-BE49-F238E27FC236}">
                    <a16:creationId xmlns:a16="http://schemas.microsoft.com/office/drawing/2014/main" id="{0E41A60F-B4FD-4FEA-80A8-52DD68195EAD}"/>
                  </a:ext>
                </a:extLst>
              </p:cNvPr>
              <p:cNvSpPr/>
              <p:nvPr/>
            </p:nvSpPr>
            <p:spPr>
              <a:xfrm>
                <a:off x="590550" y="2064521"/>
                <a:ext cx="5288400" cy="4032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50">
                <a:extLst>
                  <a:ext uri="{FF2B5EF4-FFF2-40B4-BE49-F238E27FC236}">
                    <a16:creationId xmlns:a16="http://schemas.microsoft.com/office/drawing/2014/main" id="{6C7D6AE2-7148-4102-89E5-32833813CCD6}"/>
                  </a:ext>
                </a:extLst>
              </p:cNvPr>
              <p:cNvSpPr/>
              <p:nvPr/>
            </p:nvSpPr>
            <p:spPr>
              <a:xfrm>
                <a:off x="589324" y="2064521"/>
                <a:ext cx="5289626" cy="4033068"/>
              </a:xfrm>
              <a:prstGeom prst="rect">
                <a:avLst/>
              </a:prstGeom>
              <a:gradFill>
                <a:gsLst>
                  <a:gs pos="0">
                    <a:srgbClr val="002060">
                      <a:alpha val="80000"/>
                    </a:srgbClr>
                  </a:gs>
                  <a:gs pos="100000">
                    <a:schemeClr val="tx1">
                      <a:alpha val="0"/>
                    </a:schemeClr>
                  </a:gs>
                </a:gsLst>
                <a:lin ang="1620000" scaled="0"/>
              </a:gra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47">
              <a:extLst>
                <a:ext uri="{FF2B5EF4-FFF2-40B4-BE49-F238E27FC236}">
                  <a16:creationId xmlns:a16="http://schemas.microsoft.com/office/drawing/2014/main" id="{2CD0BB7B-56A7-4592-BB73-4986D8F3E633}"/>
                </a:ext>
              </a:extLst>
            </p:cNvPr>
            <p:cNvSpPr txBox="1"/>
            <p:nvPr/>
          </p:nvSpPr>
          <p:spPr>
            <a:xfrm>
              <a:off x="770407" y="4480581"/>
              <a:ext cx="4924337" cy="934498"/>
            </a:xfrm>
            <a:prstGeom prst="rect">
              <a:avLst/>
            </a:prstGeom>
            <a:noFill/>
          </p:spPr>
          <p:txBody>
            <a:bodyPr wrap="square" lIns="144000" tIns="72000" rIns="144000" bIns="72000">
              <a:no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Weather Condition ~ COVID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  <a:p>
              <a:pPr>
                <a:spcBef>
                  <a:spcPts val="12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ea typeface="+mj-ea"/>
                </a:rPr>
                <a:t>the correlation relationship between </a:t>
              </a:r>
              <a:r>
                <a:rPr lang="en-US" altLang="zh-CN" sz="1600" b="1" dirty="0">
                  <a:solidFill>
                    <a:schemeClr val="bg1"/>
                  </a:solidFill>
                  <a:ea typeface="+mj-ea"/>
                </a:rPr>
                <a:t>Temperature, humidity</a:t>
              </a:r>
              <a:r>
                <a:rPr lang="en-US" altLang="zh-CN" sz="1600" dirty="0">
                  <a:solidFill>
                    <a:schemeClr val="bg1"/>
                  </a:solidFill>
                  <a:ea typeface="+mj-ea"/>
                </a:rPr>
                <a:t>  and incident rate of covid-19</a:t>
              </a:r>
              <a:endParaRPr lang="zh-CN" altLang="en-US" sz="1600" dirty="0">
                <a:solidFill>
                  <a:schemeClr val="bg1"/>
                </a:solidFill>
                <a:ea typeface="+mj-ea"/>
              </a:endParaRPr>
            </a:p>
          </p:txBody>
        </p:sp>
        <p:sp>
          <p:nvSpPr>
            <p:cNvPr id="25" name="文本框 48">
              <a:extLst>
                <a:ext uri="{FF2B5EF4-FFF2-40B4-BE49-F238E27FC236}">
                  <a16:creationId xmlns:a16="http://schemas.microsoft.com/office/drawing/2014/main" id="{309E554A-AC45-4870-A8C5-A0BCD789512E}"/>
                </a:ext>
              </a:extLst>
            </p:cNvPr>
            <p:cNvSpPr txBox="1"/>
            <p:nvPr/>
          </p:nvSpPr>
          <p:spPr>
            <a:xfrm>
              <a:off x="790131" y="3105135"/>
              <a:ext cx="11661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Stencil" panose="040409050D0802020404" pitchFamily="82" charset="0"/>
                  <a:ea typeface="等线 Light" panose="02010600030101010101" pitchFamily="2" charset="-122"/>
                </a:rPr>
                <a:t>01</a:t>
              </a:r>
            </a:p>
          </p:txBody>
        </p:sp>
      </p:grpSp>
      <p:grpSp>
        <p:nvGrpSpPr>
          <p:cNvPr id="17" name="组合 40">
            <a:extLst>
              <a:ext uri="{FF2B5EF4-FFF2-40B4-BE49-F238E27FC236}">
                <a16:creationId xmlns:a16="http://schemas.microsoft.com/office/drawing/2014/main" id="{15A2D6EE-72DB-4248-9505-30742AD5907F}"/>
              </a:ext>
            </a:extLst>
          </p:cNvPr>
          <p:cNvGrpSpPr/>
          <p:nvPr/>
        </p:nvGrpSpPr>
        <p:grpSpPr>
          <a:xfrm>
            <a:off x="6303634" y="2082569"/>
            <a:ext cx="5289626" cy="4033068"/>
            <a:chOff x="589324" y="2064521"/>
            <a:chExt cx="5289626" cy="4033068"/>
          </a:xfrm>
        </p:grpSpPr>
        <p:grpSp>
          <p:nvGrpSpPr>
            <p:cNvPr id="18" name="组合 41">
              <a:extLst>
                <a:ext uri="{FF2B5EF4-FFF2-40B4-BE49-F238E27FC236}">
                  <a16:creationId xmlns:a16="http://schemas.microsoft.com/office/drawing/2014/main" id="{7A75B07D-E12D-4F71-894E-C993723CEA0E}"/>
                </a:ext>
              </a:extLst>
            </p:cNvPr>
            <p:cNvGrpSpPr/>
            <p:nvPr/>
          </p:nvGrpSpPr>
          <p:grpSpPr>
            <a:xfrm>
              <a:off x="589324" y="2064521"/>
              <a:ext cx="5289626" cy="4033068"/>
              <a:chOff x="589324" y="2064521"/>
              <a:chExt cx="5289626" cy="4033068"/>
            </a:xfrm>
          </p:grpSpPr>
          <p:sp>
            <p:nvSpPr>
              <p:cNvPr id="21" name="矩形 44">
                <a:extLst>
                  <a:ext uri="{FF2B5EF4-FFF2-40B4-BE49-F238E27FC236}">
                    <a16:creationId xmlns:a16="http://schemas.microsoft.com/office/drawing/2014/main" id="{2C4C9226-0E93-41A8-964F-2983B6748FB0}"/>
                  </a:ext>
                </a:extLst>
              </p:cNvPr>
              <p:cNvSpPr/>
              <p:nvPr/>
            </p:nvSpPr>
            <p:spPr>
              <a:xfrm>
                <a:off x="590550" y="2064521"/>
                <a:ext cx="5288400" cy="4032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45">
                <a:extLst>
                  <a:ext uri="{FF2B5EF4-FFF2-40B4-BE49-F238E27FC236}">
                    <a16:creationId xmlns:a16="http://schemas.microsoft.com/office/drawing/2014/main" id="{9E9C87DC-EB48-4BCB-B6DE-25308B1A4612}"/>
                  </a:ext>
                </a:extLst>
              </p:cNvPr>
              <p:cNvSpPr/>
              <p:nvPr/>
            </p:nvSpPr>
            <p:spPr>
              <a:xfrm>
                <a:off x="589324" y="2064521"/>
                <a:ext cx="5289626" cy="4033068"/>
              </a:xfrm>
              <a:prstGeom prst="rect">
                <a:avLst/>
              </a:prstGeom>
              <a:gradFill>
                <a:gsLst>
                  <a:gs pos="0">
                    <a:srgbClr val="002060">
                      <a:alpha val="80000"/>
                    </a:srgbClr>
                  </a:gs>
                  <a:gs pos="100000">
                    <a:schemeClr val="tx1">
                      <a:alpha val="0"/>
                    </a:schemeClr>
                  </a:gs>
                </a:gsLst>
                <a:lin ang="1620000" scaled="0"/>
              </a:gra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42">
              <a:extLst>
                <a:ext uri="{FF2B5EF4-FFF2-40B4-BE49-F238E27FC236}">
                  <a16:creationId xmlns:a16="http://schemas.microsoft.com/office/drawing/2014/main" id="{420F196D-01E3-43F1-87E3-5EF3913A091E}"/>
                </a:ext>
              </a:extLst>
            </p:cNvPr>
            <p:cNvSpPr txBox="1"/>
            <p:nvPr/>
          </p:nvSpPr>
          <p:spPr>
            <a:xfrm>
              <a:off x="791137" y="4478104"/>
              <a:ext cx="4924337" cy="934498"/>
            </a:xfrm>
            <a:prstGeom prst="rect">
              <a:avLst/>
            </a:prstGeom>
            <a:noFill/>
          </p:spPr>
          <p:txBody>
            <a:bodyPr wrap="square" lIns="144000" tIns="72000" rIns="144000" bIns="72000">
              <a:no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n-ea"/>
                </a:rPr>
                <a:t>Vitamin D ~ COVID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the impact of 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Ultraviolet(Vitamin D)</a:t>
              </a:r>
              <a:r>
                <a:rPr lang="en-US" altLang="zh-CN" sz="1600" dirty="0">
                  <a:solidFill>
                    <a:schemeClr val="bg1"/>
                  </a:solidFill>
                </a:rPr>
                <a:t> in conjunction with Aim I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43">
              <a:extLst>
                <a:ext uri="{FF2B5EF4-FFF2-40B4-BE49-F238E27FC236}">
                  <a16:creationId xmlns:a16="http://schemas.microsoft.com/office/drawing/2014/main" id="{04D32B63-B477-4419-B69E-C2EDEDC7460E}"/>
                </a:ext>
              </a:extLst>
            </p:cNvPr>
            <p:cNvSpPr txBox="1"/>
            <p:nvPr/>
          </p:nvSpPr>
          <p:spPr>
            <a:xfrm>
              <a:off x="790131" y="3105135"/>
              <a:ext cx="11661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Stencil" panose="040409050D0802020404" pitchFamily="82" charset="0"/>
                  <a:ea typeface="等线 Light" panose="02010600030101010101" pitchFamily="2" charset="-122"/>
                </a:rPr>
                <a:t>02</a:t>
              </a:r>
            </a:p>
          </p:txBody>
        </p:sp>
      </p:grpSp>
      <p:sp>
        <p:nvSpPr>
          <p:cNvPr id="28" name="矩形 20">
            <a:extLst>
              <a:ext uri="{FF2B5EF4-FFF2-40B4-BE49-F238E27FC236}">
                <a16:creationId xmlns:a16="http://schemas.microsoft.com/office/drawing/2014/main" id="{7A727A82-E81B-4FB4-AFBE-AB6A126E4EBA}"/>
              </a:ext>
            </a:extLst>
          </p:cNvPr>
          <p:cNvSpPr/>
          <p:nvPr/>
        </p:nvSpPr>
        <p:spPr>
          <a:xfrm>
            <a:off x="590550" y="1268413"/>
            <a:ext cx="11014075" cy="467345"/>
          </a:xfrm>
          <a:prstGeom prst="rect">
            <a:avLst/>
          </a:prstGeom>
          <a:gradFill>
            <a:gsLst>
              <a:gs pos="0">
                <a:srgbClr val="2E75B6"/>
              </a:gs>
              <a:gs pos="100000">
                <a:srgbClr val="0F3188"/>
              </a:gs>
            </a:gsLst>
            <a:lin ang="27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a typeface="+mj-ea"/>
              </a:rPr>
              <a:t>Environmental Factors ~ COVID Cases</a:t>
            </a:r>
            <a:endParaRPr lang="zh-CN" altLang="en-US" sz="1600" b="1" dirty="0">
              <a:ea typeface="+mj-ea"/>
            </a:endParaRPr>
          </a:p>
        </p:txBody>
      </p:sp>
      <p:grpSp>
        <p:nvGrpSpPr>
          <p:cNvPr id="29" name="组合 63">
            <a:extLst>
              <a:ext uri="{FF2B5EF4-FFF2-40B4-BE49-F238E27FC236}">
                <a16:creationId xmlns:a16="http://schemas.microsoft.com/office/drawing/2014/main" id="{4FC311D6-F021-4D29-AEEF-F180E5D121A3}"/>
              </a:ext>
            </a:extLst>
          </p:cNvPr>
          <p:cNvGrpSpPr/>
          <p:nvPr/>
        </p:nvGrpSpPr>
        <p:grpSpPr bwMode="auto">
          <a:xfrm>
            <a:off x="536587" y="1244201"/>
            <a:ext cx="593349" cy="517923"/>
            <a:chOff x="539768" y="5448607"/>
            <a:chExt cx="608223" cy="530778"/>
          </a:xfrm>
        </p:grpSpPr>
        <p:sp>
          <p:nvSpPr>
            <p:cNvPr id="30" name="矩形 2970">
              <a:extLst>
                <a:ext uri="{FF2B5EF4-FFF2-40B4-BE49-F238E27FC236}">
                  <a16:creationId xmlns:a16="http://schemas.microsoft.com/office/drawing/2014/main" id="{1E34CC77-4B11-4392-B5C8-1DD5C16C3FF3}"/>
                </a:ext>
              </a:extLst>
            </p:cNvPr>
            <p:cNvSpPr/>
            <p:nvPr/>
          </p:nvSpPr>
          <p:spPr>
            <a:xfrm>
              <a:off x="587447" y="5448607"/>
              <a:ext cx="298957" cy="221587"/>
            </a:xfrm>
            <a:custGeom>
              <a:avLst/>
              <a:gdLst>
                <a:gd name="connsiteX0" fmla="*/ 0 w 155255"/>
                <a:gd name="connsiteY0" fmla="*/ 0 h 155255"/>
                <a:gd name="connsiteX1" fmla="*/ 155255 w 155255"/>
                <a:gd name="connsiteY1" fmla="*/ 0 h 155255"/>
                <a:gd name="connsiteX2" fmla="*/ 155255 w 155255"/>
                <a:gd name="connsiteY2" fmla="*/ 155255 h 155255"/>
                <a:gd name="connsiteX3" fmla="*/ 0 w 155255"/>
                <a:gd name="connsiteY3" fmla="*/ 155255 h 155255"/>
                <a:gd name="connsiteX4" fmla="*/ 0 w 155255"/>
                <a:gd name="connsiteY4" fmla="*/ 0 h 155255"/>
                <a:gd name="connsiteX0-1" fmla="*/ 0 w 155255"/>
                <a:gd name="connsiteY0-2" fmla="*/ 0 h 155255"/>
                <a:gd name="connsiteX1-3" fmla="*/ 155255 w 155255"/>
                <a:gd name="connsiteY1-4" fmla="*/ 0 h 155255"/>
                <a:gd name="connsiteX2-5" fmla="*/ 0 w 155255"/>
                <a:gd name="connsiteY2-6" fmla="*/ 155255 h 155255"/>
                <a:gd name="connsiteX3-7" fmla="*/ 0 w 155255"/>
                <a:gd name="connsiteY3-8" fmla="*/ 0 h 1552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5255" h="155255">
                  <a:moveTo>
                    <a:pt x="0" y="0"/>
                  </a:moveTo>
                  <a:lnTo>
                    <a:pt x="155255" y="0"/>
                  </a:lnTo>
                  <a:lnTo>
                    <a:pt x="0" y="155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ea typeface="+mj-ea"/>
              </a:endParaRPr>
            </a:p>
          </p:txBody>
        </p:sp>
        <p:grpSp>
          <p:nvGrpSpPr>
            <p:cNvPr id="31" name="组合 65">
              <a:extLst>
                <a:ext uri="{FF2B5EF4-FFF2-40B4-BE49-F238E27FC236}">
                  <a16:creationId xmlns:a16="http://schemas.microsoft.com/office/drawing/2014/main" id="{6A00534F-1DB0-4FA7-8B6E-1B9367486403}"/>
                </a:ext>
              </a:extLst>
            </p:cNvPr>
            <p:cNvGrpSpPr/>
            <p:nvPr/>
          </p:nvGrpSpPr>
          <p:grpSpPr bwMode="auto">
            <a:xfrm rot="-5400000">
              <a:off x="579938" y="5411332"/>
              <a:ext cx="527883" cy="608223"/>
              <a:chOff x="557922" y="1433280"/>
              <a:chExt cx="558206" cy="643160"/>
            </a:xfrm>
          </p:grpSpPr>
          <p:sp>
            <p:nvSpPr>
              <p:cNvPr id="32" name="任意多边形: 形状 24">
                <a:extLst>
                  <a:ext uri="{FF2B5EF4-FFF2-40B4-BE49-F238E27FC236}">
                    <a16:creationId xmlns:a16="http://schemas.microsoft.com/office/drawing/2014/main" id="{98FE45C6-05BA-4ECF-889C-B75C3EC65A82}"/>
                  </a:ext>
                </a:extLst>
              </p:cNvPr>
              <p:cNvSpPr/>
              <p:nvPr/>
            </p:nvSpPr>
            <p:spPr>
              <a:xfrm>
                <a:off x="857628" y="1788926"/>
                <a:ext cx="239765" cy="269800"/>
              </a:xfrm>
              <a:custGeom>
                <a:avLst/>
                <a:gdLst>
                  <a:gd name="connsiteX0" fmla="*/ 215604 w 215604"/>
                  <a:gd name="connsiteY0" fmla="*/ 0 h 263917"/>
                  <a:gd name="connsiteX1" fmla="*/ 19651 w 215604"/>
                  <a:gd name="connsiteY1" fmla="*/ 249201 h 263917"/>
                  <a:gd name="connsiteX2" fmla="*/ 3758 w 215604"/>
                  <a:gd name="connsiteY2" fmla="*/ 263917 h 263917"/>
                  <a:gd name="connsiteX3" fmla="*/ 0 w 215604"/>
                  <a:gd name="connsiteY3" fmla="*/ 261745 h 263917"/>
                  <a:gd name="connsiteX4" fmla="*/ 49909 w 215604"/>
                  <a:gd name="connsiteY4" fmla="*/ 30684 h 263917"/>
                  <a:gd name="connsiteX5" fmla="*/ 215604 w 215604"/>
                  <a:gd name="connsiteY5" fmla="*/ 0 h 263917"/>
                  <a:gd name="connsiteX0-1" fmla="*/ 240369 w 240369"/>
                  <a:gd name="connsiteY0-2" fmla="*/ 0 h 269632"/>
                  <a:gd name="connsiteX1-3" fmla="*/ 19651 w 240369"/>
                  <a:gd name="connsiteY1-4" fmla="*/ 254916 h 269632"/>
                  <a:gd name="connsiteX2-5" fmla="*/ 3758 w 240369"/>
                  <a:gd name="connsiteY2-6" fmla="*/ 269632 h 269632"/>
                  <a:gd name="connsiteX3-7" fmla="*/ 0 w 240369"/>
                  <a:gd name="connsiteY3-8" fmla="*/ 267460 h 269632"/>
                  <a:gd name="connsiteX4-9" fmla="*/ 49909 w 240369"/>
                  <a:gd name="connsiteY4-10" fmla="*/ 36399 h 269632"/>
                  <a:gd name="connsiteX5-11" fmla="*/ 240369 w 240369"/>
                  <a:gd name="connsiteY5-12" fmla="*/ 0 h 2696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40369" h="269632">
                    <a:moveTo>
                      <a:pt x="240369" y="0"/>
                    </a:moveTo>
                    <a:lnTo>
                      <a:pt x="19651" y="254916"/>
                    </a:lnTo>
                    <a:lnTo>
                      <a:pt x="3758" y="269632"/>
                    </a:lnTo>
                    <a:lnTo>
                      <a:pt x="0" y="267460"/>
                    </a:lnTo>
                    <a:lnTo>
                      <a:pt x="49909" y="36399"/>
                    </a:lnTo>
                    <a:lnTo>
                      <a:pt x="2403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12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ea typeface="+mj-ea"/>
                </a:endParaRPr>
              </a:p>
            </p:txBody>
          </p:sp>
          <p:sp>
            <p:nvSpPr>
              <p:cNvPr id="33" name="任意多边形: 形状 25">
                <a:extLst>
                  <a:ext uri="{FF2B5EF4-FFF2-40B4-BE49-F238E27FC236}">
                    <a16:creationId xmlns:a16="http://schemas.microsoft.com/office/drawing/2014/main" id="{FAA6D9F1-0997-4E53-A77B-2900E06219C7}"/>
                  </a:ext>
                </a:extLst>
              </p:cNvPr>
              <p:cNvSpPr/>
              <p:nvPr/>
            </p:nvSpPr>
            <p:spPr>
              <a:xfrm>
                <a:off x="586531" y="1483698"/>
                <a:ext cx="79013" cy="419689"/>
              </a:xfrm>
              <a:custGeom>
                <a:avLst/>
                <a:gdLst>
                  <a:gd name="connsiteX0" fmla="*/ 2540 w 79289"/>
                  <a:gd name="connsiteY0" fmla="*/ 0 h 420079"/>
                  <a:gd name="connsiteX1" fmla="*/ 3857 w 79289"/>
                  <a:gd name="connsiteY1" fmla="*/ 0 h 420079"/>
                  <a:gd name="connsiteX2" fmla="*/ 79289 w 79289"/>
                  <a:gd name="connsiteY2" fmla="*/ 203666 h 420079"/>
                  <a:gd name="connsiteX3" fmla="*/ 74295 w 79289"/>
                  <a:gd name="connsiteY3" fmla="*/ 208279 h 420079"/>
                  <a:gd name="connsiteX4" fmla="*/ 6089 w 79289"/>
                  <a:gd name="connsiteY4" fmla="*/ 420078 h 420079"/>
                  <a:gd name="connsiteX5" fmla="*/ 6089 w 79289"/>
                  <a:gd name="connsiteY5" fmla="*/ 420078 h 420079"/>
                  <a:gd name="connsiteX6" fmla="*/ 6089 w 79289"/>
                  <a:gd name="connsiteY6" fmla="*/ 420079 h 420079"/>
                  <a:gd name="connsiteX7" fmla="*/ 0 w 79289"/>
                  <a:gd name="connsiteY7" fmla="*/ 416560 h 420079"/>
                  <a:gd name="connsiteX8" fmla="*/ 2540 w 79289"/>
                  <a:gd name="connsiteY8" fmla="*/ 0 h 420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289" h="420079">
                    <a:moveTo>
                      <a:pt x="2540" y="0"/>
                    </a:moveTo>
                    <a:lnTo>
                      <a:pt x="3857" y="0"/>
                    </a:lnTo>
                    <a:lnTo>
                      <a:pt x="79289" y="203666"/>
                    </a:lnTo>
                    <a:lnTo>
                      <a:pt x="74295" y="208279"/>
                    </a:lnTo>
                    <a:lnTo>
                      <a:pt x="6089" y="420078"/>
                    </a:lnTo>
                    <a:lnTo>
                      <a:pt x="6089" y="420078"/>
                    </a:lnTo>
                    <a:lnTo>
                      <a:pt x="6089" y="420079"/>
                    </a:lnTo>
                    <a:lnTo>
                      <a:pt x="0" y="416560"/>
                    </a:lnTo>
                    <a:cubicBezTo>
                      <a:pt x="847" y="278553"/>
                      <a:pt x="1693" y="140547"/>
                      <a:pt x="25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ea typeface="+mj-ea"/>
                </a:endParaRPr>
              </a:p>
            </p:txBody>
          </p:sp>
          <p:sp>
            <p:nvSpPr>
              <p:cNvPr id="34" name="任意多边形: 形状 26">
                <a:extLst>
                  <a:ext uri="{FF2B5EF4-FFF2-40B4-BE49-F238E27FC236}">
                    <a16:creationId xmlns:a16="http://schemas.microsoft.com/office/drawing/2014/main" id="{8060CD2C-4623-4043-BADE-283BEF2443EC}"/>
                  </a:ext>
                </a:extLst>
              </p:cNvPr>
              <p:cNvSpPr/>
              <p:nvPr/>
            </p:nvSpPr>
            <p:spPr>
              <a:xfrm>
                <a:off x="593343" y="1686730"/>
                <a:ext cx="296981" cy="224834"/>
              </a:xfrm>
              <a:custGeom>
                <a:avLst/>
                <a:gdLst>
                  <a:gd name="connsiteX0" fmla="*/ 73200 w 297537"/>
                  <a:gd name="connsiteY0" fmla="*/ 0 h 224593"/>
                  <a:gd name="connsiteX1" fmla="*/ 77731 w 297537"/>
                  <a:gd name="connsiteY1" fmla="*/ 12232 h 224593"/>
                  <a:gd name="connsiteX2" fmla="*/ 297537 w 297537"/>
                  <a:gd name="connsiteY2" fmla="*/ 150292 h 224593"/>
                  <a:gd name="connsiteX3" fmla="*/ 14156 w 297537"/>
                  <a:gd name="connsiteY3" fmla="*/ 224593 h 224593"/>
                  <a:gd name="connsiteX4" fmla="*/ 0 w 297537"/>
                  <a:gd name="connsiteY4" fmla="*/ 216411 h 224593"/>
                  <a:gd name="connsiteX5" fmla="*/ 68206 w 297537"/>
                  <a:gd name="connsiteY5" fmla="*/ 4613 h 224593"/>
                  <a:gd name="connsiteX6" fmla="*/ 73200 w 297537"/>
                  <a:gd name="connsiteY6" fmla="*/ 0 h 22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537" h="224593">
                    <a:moveTo>
                      <a:pt x="73200" y="0"/>
                    </a:moveTo>
                    <a:lnTo>
                      <a:pt x="77731" y="12232"/>
                    </a:lnTo>
                    <a:lnTo>
                      <a:pt x="297537" y="150292"/>
                    </a:lnTo>
                    <a:lnTo>
                      <a:pt x="14156" y="224593"/>
                    </a:lnTo>
                    <a:lnTo>
                      <a:pt x="0" y="216411"/>
                    </a:lnTo>
                    <a:lnTo>
                      <a:pt x="68206" y="4613"/>
                    </a:lnTo>
                    <a:lnTo>
                      <a:pt x="732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64000">
                    <a:schemeClr val="bg1">
                      <a:alpha val="0"/>
                    </a:schemeClr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ea typeface="+mj-ea"/>
                </a:endParaRPr>
              </a:p>
            </p:txBody>
          </p:sp>
          <p:sp>
            <p:nvSpPr>
              <p:cNvPr id="35" name="任意多边形: 形状 27">
                <a:extLst>
                  <a:ext uri="{FF2B5EF4-FFF2-40B4-BE49-F238E27FC236}">
                    <a16:creationId xmlns:a16="http://schemas.microsoft.com/office/drawing/2014/main" id="{BB4D71B4-F751-4C1C-9B55-594CED08EAA6}"/>
                  </a:ext>
                </a:extLst>
              </p:cNvPr>
              <p:cNvSpPr/>
              <p:nvPr/>
            </p:nvSpPr>
            <p:spPr>
              <a:xfrm>
                <a:off x="606965" y="1837981"/>
                <a:ext cx="294256" cy="218020"/>
              </a:xfrm>
              <a:custGeom>
                <a:avLst/>
                <a:gdLst>
                  <a:gd name="connsiteX0" fmla="*/ 283382 w 294080"/>
                  <a:gd name="connsiteY0" fmla="*/ 0 h 218731"/>
                  <a:gd name="connsiteX1" fmla="*/ 294080 w 294080"/>
                  <a:gd name="connsiteY1" fmla="*/ 6719 h 218731"/>
                  <a:gd name="connsiteX2" fmla="*/ 287038 w 294080"/>
                  <a:gd name="connsiteY2" fmla="*/ 46731 h 218731"/>
                  <a:gd name="connsiteX3" fmla="*/ 249886 w 294080"/>
                  <a:gd name="connsiteY3" fmla="*/ 218731 h 218731"/>
                  <a:gd name="connsiteX4" fmla="*/ 0 w 294080"/>
                  <a:gd name="connsiteY4" fmla="*/ 74301 h 218731"/>
                  <a:gd name="connsiteX5" fmla="*/ 283382 w 294080"/>
                  <a:gd name="connsiteY5" fmla="*/ 0 h 21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4080" h="218731">
                    <a:moveTo>
                      <a:pt x="283382" y="0"/>
                    </a:moveTo>
                    <a:lnTo>
                      <a:pt x="294080" y="6719"/>
                    </a:lnTo>
                    <a:lnTo>
                      <a:pt x="287038" y="46731"/>
                    </a:lnTo>
                    <a:lnTo>
                      <a:pt x="249886" y="218731"/>
                    </a:lnTo>
                    <a:lnTo>
                      <a:pt x="0" y="74301"/>
                    </a:lnTo>
                    <a:lnTo>
                      <a:pt x="2833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7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ea typeface="+mj-ea"/>
                </a:endParaRPr>
              </a:p>
            </p:txBody>
          </p:sp>
          <p:sp>
            <p:nvSpPr>
              <p:cNvPr id="36" name="任意多边形: 形状 28">
                <a:extLst>
                  <a:ext uri="{FF2B5EF4-FFF2-40B4-BE49-F238E27FC236}">
                    <a16:creationId xmlns:a16="http://schemas.microsoft.com/office/drawing/2014/main" id="{96A5DE56-7A87-407F-ADD6-B78D53889E19}"/>
                  </a:ext>
                </a:extLst>
              </p:cNvPr>
              <p:cNvSpPr/>
              <p:nvPr/>
            </p:nvSpPr>
            <p:spPr>
              <a:xfrm>
                <a:off x="590617" y="1483698"/>
                <a:ext cx="506775" cy="340657"/>
              </a:xfrm>
              <a:custGeom>
                <a:avLst/>
                <a:gdLst>
                  <a:gd name="connsiteX0" fmla="*/ 0 w 506683"/>
                  <a:gd name="connsiteY0" fmla="*/ 0 h 400691"/>
                  <a:gd name="connsiteX1" fmla="*/ 295863 w 506683"/>
                  <a:gd name="connsiteY1" fmla="*/ 0 h 400691"/>
                  <a:gd name="connsiteX2" fmla="*/ 506683 w 506683"/>
                  <a:gd name="connsiteY2" fmla="*/ 279400 h 400691"/>
                  <a:gd name="connsiteX3" fmla="*/ 481878 w 506683"/>
                  <a:gd name="connsiteY3" fmla="*/ 310946 h 400691"/>
                  <a:gd name="connsiteX4" fmla="*/ 316183 w 506683"/>
                  <a:gd name="connsiteY4" fmla="*/ 341630 h 400691"/>
                  <a:gd name="connsiteX5" fmla="*/ 303426 w 506683"/>
                  <a:gd name="connsiteY5" fmla="*/ 400691 h 400691"/>
                  <a:gd name="connsiteX6" fmla="*/ 310468 w 506683"/>
                  <a:gd name="connsiteY6" fmla="*/ 360679 h 400691"/>
                  <a:gd name="connsiteX7" fmla="*/ 299770 w 506683"/>
                  <a:gd name="connsiteY7" fmla="*/ 353960 h 400691"/>
                  <a:gd name="connsiteX8" fmla="*/ 310468 w 506683"/>
                  <a:gd name="connsiteY8" fmla="*/ 351155 h 400691"/>
                  <a:gd name="connsiteX9" fmla="*/ 310468 w 506683"/>
                  <a:gd name="connsiteY9" fmla="*/ 351154 h 400691"/>
                  <a:gd name="connsiteX10" fmla="*/ 310468 w 506683"/>
                  <a:gd name="connsiteY10" fmla="*/ 351154 h 400691"/>
                  <a:gd name="connsiteX11" fmla="*/ 295228 w 506683"/>
                  <a:gd name="connsiteY11" fmla="*/ 634 h 400691"/>
                  <a:gd name="connsiteX12" fmla="*/ 75432 w 506683"/>
                  <a:gd name="connsiteY12" fmla="*/ 203666 h 400691"/>
                  <a:gd name="connsiteX13" fmla="*/ 0 w 506683"/>
                  <a:gd name="connsiteY13" fmla="*/ 0 h 400691"/>
                  <a:gd name="connsiteX0-1" fmla="*/ 0 w 506683"/>
                  <a:gd name="connsiteY0-2" fmla="*/ 0 h 360679"/>
                  <a:gd name="connsiteX1-3" fmla="*/ 295863 w 506683"/>
                  <a:gd name="connsiteY1-4" fmla="*/ 0 h 360679"/>
                  <a:gd name="connsiteX2-5" fmla="*/ 506683 w 506683"/>
                  <a:gd name="connsiteY2-6" fmla="*/ 279400 h 360679"/>
                  <a:gd name="connsiteX3-7" fmla="*/ 481878 w 506683"/>
                  <a:gd name="connsiteY3-8" fmla="*/ 310946 h 360679"/>
                  <a:gd name="connsiteX4-9" fmla="*/ 316183 w 506683"/>
                  <a:gd name="connsiteY4-10" fmla="*/ 341630 h 360679"/>
                  <a:gd name="connsiteX5-11" fmla="*/ 310468 w 506683"/>
                  <a:gd name="connsiteY5-12" fmla="*/ 360679 h 360679"/>
                  <a:gd name="connsiteX6-13" fmla="*/ 299770 w 506683"/>
                  <a:gd name="connsiteY6-14" fmla="*/ 353960 h 360679"/>
                  <a:gd name="connsiteX7-15" fmla="*/ 310468 w 506683"/>
                  <a:gd name="connsiteY7-16" fmla="*/ 351155 h 360679"/>
                  <a:gd name="connsiteX8-17" fmla="*/ 310468 w 506683"/>
                  <a:gd name="connsiteY8-18" fmla="*/ 351154 h 360679"/>
                  <a:gd name="connsiteX9-19" fmla="*/ 310468 w 506683"/>
                  <a:gd name="connsiteY9-20" fmla="*/ 351154 h 360679"/>
                  <a:gd name="connsiteX10-21" fmla="*/ 295228 w 506683"/>
                  <a:gd name="connsiteY10-22" fmla="*/ 634 h 360679"/>
                  <a:gd name="connsiteX11-23" fmla="*/ 75432 w 506683"/>
                  <a:gd name="connsiteY11-24" fmla="*/ 203666 h 360679"/>
                  <a:gd name="connsiteX12-25" fmla="*/ 0 w 506683"/>
                  <a:gd name="connsiteY12-26" fmla="*/ 0 h 360679"/>
                  <a:gd name="connsiteX0-27" fmla="*/ 0 w 506683"/>
                  <a:gd name="connsiteY0-28" fmla="*/ 0 h 353960"/>
                  <a:gd name="connsiteX1-29" fmla="*/ 295863 w 506683"/>
                  <a:gd name="connsiteY1-30" fmla="*/ 0 h 353960"/>
                  <a:gd name="connsiteX2-31" fmla="*/ 506683 w 506683"/>
                  <a:gd name="connsiteY2-32" fmla="*/ 279400 h 353960"/>
                  <a:gd name="connsiteX3-33" fmla="*/ 481878 w 506683"/>
                  <a:gd name="connsiteY3-34" fmla="*/ 310946 h 353960"/>
                  <a:gd name="connsiteX4-35" fmla="*/ 316183 w 506683"/>
                  <a:gd name="connsiteY4-36" fmla="*/ 341630 h 353960"/>
                  <a:gd name="connsiteX5-37" fmla="*/ 299770 w 506683"/>
                  <a:gd name="connsiteY5-38" fmla="*/ 353960 h 353960"/>
                  <a:gd name="connsiteX6-39" fmla="*/ 310468 w 506683"/>
                  <a:gd name="connsiteY6-40" fmla="*/ 351155 h 353960"/>
                  <a:gd name="connsiteX7-41" fmla="*/ 310468 w 506683"/>
                  <a:gd name="connsiteY7-42" fmla="*/ 351154 h 353960"/>
                  <a:gd name="connsiteX8-43" fmla="*/ 310468 w 506683"/>
                  <a:gd name="connsiteY8-44" fmla="*/ 351154 h 353960"/>
                  <a:gd name="connsiteX9-45" fmla="*/ 295228 w 506683"/>
                  <a:gd name="connsiteY9-46" fmla="*/ 634 h 353960"/>
                  <a:gd name="connsiteX10-47" fmla="*/ 75432 w 506683"/>
                  <a:gd name="connsiteY10-48" fmla="*/ 203666 h 353960"/>
                  <a:gd name="connsiteX11-49" fmla="*/ 0 w 506683"/>
                  <a:gd name="connsiteY11-50" fmla="*/ 0 h 353960"/>
                  <a:gd name="connsiteX0-51" fmla="*/ 0 w 506683"/>
                  <a:gd name="connsiteY0-52" fmla="*/ 0 h 351155"/>
                  <a:gd name="connsiteX1-53" fmla="*/ 295863 w 506683"/>
                  <a:gd name="connsiteY1-54" fmla="*/ 0 h 351155"/>
                  <a:gd name="connsiteX2-55" fmla="*/ 506683 w 506683"/>
                  <a:gd name="connsiteY2-56" fmla="*/ 279400 h 351155"/>
                  <a:gd name="connsiteX3-57" fmla="*/ 481878 w 506683"/>
                  <a:gd name="connsiteY3-58" fmla="*/ 310946 h 351155"/>
                  <a:gd name="connsiteX4-59" fmla="*/ 316183 w 506683"/>
                  <a:gd name="connsiteY4-60" fmla="*/ 341630 h 351155"/>
                  <a:gd name="connsiteX5-61" fmla="*/ 310468 w 506683"/>
                  <a:gd name="connsiteY5-62" fmla="*/ 351155 h 351155"/>
                  <a:gd name="connsiteX6-63" fmla="*/ 310468 w 506683"/>
                  <a:gd name="connsiteY6-64" fmla="*/ 351154 h 351155"/>
                  <a:gd name="connsiteX7-65" fmla="*/ 310468 w 506683"/>
                  <a:gd name="connsiteY7-66" fmla="*/ 351154 h 351155"/>
                  <a:gd name="connsiteX8-67" fmla="*/ 295228 w 506683"/>
                  <a:gd name="connsiteY8-68" fmla="*/ 634 h 351155"/>
                  <a:gd name="connsiteX9-69" fmla="*/ 75432 w 506683"/>
                  <a:gd name="connsiteY9-70" fmla="*/ 203666 h 351155"/>
                  <a:gd name="connsiteX10-71" fmla="*/ 0 w 506683"/>
                  <a:gd name="connsiteY10-72" fmla="*/ 0 h 351155"/>
                  <a:gd name="connsiteX0-73" fmla="*/ 0 w 506683"/>
                  <a:gd name="connsiteY0-74" fmla="*/ 0 h 351155"/>
                  <a:gd name="connsiteX1-75" fmla="*/ 295863 w 506683"/>
                  <a:gd name="connsiteY1-76" fmla="*/ 0 h 351155"/>
                  <a:gd name="connsiteX2-77" fmla="*/ 506683 w 506683"/>
                  <a:gd name="connsiteY2-78" fmla="*/ 279400 h 351155"/>
                  <a:gd name="connsiteX3-79" fmla="*/ 481878 w 506683"/>
                  <a:gd name="connsiteY3-80" fmla="*/ 310946 h 351155"/>
                  <a:gd name="connsiteX4-81" fmla="*/ 316183 w 506683"/>
                  <a:gd name="connsiteY4-82" fmla="*/ 341630 h 351155"/>
                  <a:gd name="connsiteX5-83" fmla="*/ 310468 w 506683"/>
                  <a:gd name="connsiteY5-84" fmla="*/ 351155 h 351155"/>
                  <a:gd name="connsiteX6-85" fmla="*/ 310468 w 506683"/>
                  <a:gd name="connsiteY6-86" fmla="*/ 351154 h 351155"/>
                  <a:gd name="connsiteX7-87" fmla="*/ 295228 w 506683"/>
                  <a:gd name="connsiteY7-88" fmla="*/ 634 h 351155"/>
                  <a:gd name="connsiteX8-89" fmla="*/ 75432 w 506683"/>
                  <a:gd name="connsiteY8-90" fmla="*/ 203666 h 351155"/>
                  <a:gd name="connsiteX9-91" fmla="*/ 0 w 506683"/>
                  <a:gd name="connsiteY9-92" fmla="*/ 0 h 351155"/>
                  <a:gd name="connsiteX0-93" fmla="*/ 0 w 506683"/>
                  <a:gd name="connsiteY0-94" fmla="*/ 0 h 351155"/>
                  <a:gd name="connsiteX1-95" fmla="*/ 295863 w 506683"/>
                  <a:gd name="connsiteY1-96" fmla="*/ 0 h 351155"/>
                  <a:gd name="connsiteX2-97" fmla="*/ 506683 w 506683"/>
                  <a:gd name="connsiteY2-98" fmla="*/ 279400 h 351155"/>
                  <a:gd name="connsiteX3-99" fmla="*/ 481878 w 506683"/>
                  <a:gd name="connsiteY3-100" fmla="*/ 310946 h 351155"/>
                  <a:gd name="connsiteX4-101" fmla="*/ 316183 w 506683"/>
                  <a:gd name="connsiteY4-102" fmla="*/ 341630 h 351155"/>
                  <a:gd name="connsiteX5-103" fmla="*/ 310468 w 506683"/>
                  <a:gd name="connsiteY5-104" fmla="*/ 351155 h 351155"/>
                  <a:gd name="connsiteX6-105" fmla="*/ 295228 w 506683"/>
                  <a:gd name="connsiteY6-106" fmla="*/ 634 h 351155"/>
                  <a:gd name="connsiteX7-107" fmla="*/ 75432 w 506683"/>
                  <a:gd name="connsiteY7-108" fmla="*/ 203666 h 351155"/>
                  <a:gd name="connsiteX8-109" fmla="*/ 0 w 506683"/>
                  <a:gd name="connsiteY8-110" fmla="*/ 0 h 351155"/>
                  <a:gd name="connsiteX0-111" fmla="*/ 0 w 506683"/>
                  <a:gd name="connsiteY0-112" fmla="*/ 0 h 341630"/>
                  <a:gd name="connsiteX1-113" fmla="*/ 295863 w 506683"/>
                  <a:gd name="connsiteY1-114" fmla="*/ 0 h 341630"/>
                  <a:gd name="connsiteX2-115" fmla="*/ 506683 w 506683"/>
                  <a:gd name="connsiteY2-116" fmla="*/ 279400 h 341630"/>
                  <a:gd name="connsiteX3-117" fmla="*/ 481878 w 506683"/>
                  <a:gd name="connsiteY3-118" fmla="*/ 310946 h 341630"/>
                  <a:gd name="connsiteX4-119" fmla="*/ 316183 w 506683"/>
                  <a:gd name="connsiteY4-120" fmla="*/ 341630 h 341630"/>
                  <a:gd name="connsiteX5-121" fmla="*/ 295228 w 506683"/>
                  <a:gd name="connsiteY5-122" fmla="*/ 634 h 341630"/>
                  <a:gd name="connsiteX6-123" fmla="*/ 75432 w 506683"/>
                  <a:gd name="connsiteY6-124" fmla="*/ 203666 h 341630"/>
                  <a:gd name="connsiteX7-125" fmla="*/ 0 w 506683"/>
                  <a:gd name="connsiteY7-126" fmla="*/ 0 h 34163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506683" h="341630">
                    <a:moveTo>
                      <a:pt x="0" y="0"/>
                    </a:moveTo>
                    <a:lnTo>
                      <a:pt x="295863" y="0"/>
                    </a:lnTo>
                    <a:lnTo>
                      <a:pt x="506683" y="279400"/>
                    </a:lnTo>
                    <a:lnTo>
                      <a:pt x="481878" y="310946"/>
                    </a:lnTo>
                    <a:lnTo>
                      <a:pt x="316183" y="341630"/>
                    </a:lnTo>
                    <a:lnTo>
                      <a:pt x="295228" y="634"/>
                    </a:lnTo>
                    <a:lnTo>
                      <a:pt x="75432" y="20366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9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ea typeface="+mj-ea"/>
                </a:endParaRPr>
              </a:p>
            </p:txBody>
          </p:sp>
          <p:sp>
            <p:nvSpPr>
              <p:cNvPr id="37" name="任意多边形: 形状 29">
                <a:extLst>
                  <a:ext uri="{FF2B5EF4-FFF2-40B4-BE49-F238E27FC236}">
                    <a16:creationId xmlns:a16="http://schemas.microsoft.com/office/drawing/2014/main" id="{455565A3-0429-499B-AF5B-DD18909BC632}"/>
                  </a:ext>
                </a:extLst>
              </p:cNvPr>
              <p:cNvSpPr/>
              <p:nvPr/>
            </p:nvSpPr>
            <p:spPr>
              <a:xfrm>
                <a:off x="664182" y="1483698"/>
                <a:ext cx="242489" cy="359734"/>
              </a:xfrm>
              <a:custGeom>
                <a:avLst/>
                <a:gdLst>
                  <a:gd name="connsiteX0" fmla="*/ 219796 w 235036"/>
                  <a:gd name="connsiteY0" fmla="*/ 0 h 353324"/>
                  <a:gd name="connsiteX1" fmla="*/ 235036 w 235036"/>
                  <a:gd name="connsiteY1" fmla="*/ 350519 h 353324"/>
                  <a:gd name="connsiteX2" fmla="*/ 224337 w 235036"/>
                  <a:gd name="connsiteY2" fmla="*/ 353324 h 353324"/>
                  <a:gd name="connsiteX3" fmla="*/ 4531 w 235036"/>
                  <a:gd name="connsiteY3" fmla="*/ 215264 h 353324"/>
                  <a:gd name="connsiteX4" fmla="*/ 0 w 235036"/>
                  <a:gd name="connsiteY4" fmla="*/ 203032 h 353324"/>
                  <a:gd name="connsiteX5" fmla="*/ 219796 w 235036"/>
                  <a:gd name="connsiteY5" fmla="*/ 0 h 353324"/>
                  <a:gd name="connsiteX0-1" fmla="*/ 219796 w 242656"/>
                  <a:gd name="connsiteY0-2" fmla="*/ 0 h 353324"/>
                  <a:gd name="connsiteX1-3" fmla="*/ 242656 w 242656"/>
                  <a:gd name="connsiteY1-4" fmla="*/ 346709 h 353324"/>
                  <a:gd name="connsiteX2-5" fmla="*/ 224337 w 242656"/>
                  <a:gd name="connsiteY2-6" fmla="*/ 353324 h 353324"/>
                  <a:gd name="connsiteX3-7" fmla="*/ 4531 w 242656"/>
                  <a:gd name="connsiteY3-8" fmla="*/ 215264 h 353324"/>
                  <a:gd name="connsiteX4-9" fmla="*/ 0 w 242656"/>
                  <a:gd name="connsiteY4-10" fmla="*/ 203032 h 353324"/>
                  <a:gd name="connsiteX5-11" fmla="*/ 219796 w 242656"/>
                  <a:gd name="connsiteY5-12" fmla="*/ 0 h 353324"/>
                  <a:gd name="connsiteX0-13" fmla="*/ 219796 w 242656"/>
                  <a:gd name="connsiteY0-14" fmla="*/ 0 h 359039"/>
                  <a:gd name="connsiteX1-15" fmla="*/ 242656 w 242656"/>
                  <a:gd name="connsiteY1-16" fmla="*/ 346709 h 359039"/>
                  <a:gd name="connsiteX2-17" fmla="*/ 231957 w 242656"/>
                  <a:gd name="connsiteY2-18" fmla="*/ 359039 h 359039"/>
                  <a:gd name="connsiteX3-19" fmla="*/ 4531 w 242656"/>
                  <a:gd name="connsiteY3-20" fmla="*/ 215264 h 359039"/>
                  <a:gd name="connsiteX4-21" fmla="*/ 0 w 242656"/>
                  <a:gd name="connsiteY4-22" fmla="*/ 203032 h 359039"/>
                  <a:gd name="connsiteX5-23" fmla="*/ 219796 w 242656"/>
                  <a:gd name="connsiteY5-24" fmla="*/ 0 h 3590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42656" h="359039">
                    <a:moveTo>
                      <a:pt x="219796" y="0"/>
                    </a:moveTo>
                    <a:lnTo>
                      <a:pt x="242656" y="346709"/>
                    </a:lnTo>
                    <a:lnTo>
                      <a:pt x="231957" y="359039"/>
                    </a:lnTo>
                    <a:lnTo>
                      <a:pt x="4531" y="215264"/>
                    </a:lnTo>
                    <a:lnTo>
                      <a:pt x="0" y="203032"/>
                    </a:lnTo>
                    <a:lnTo>
                      <a:pt x="21979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61000">
                    <a:schemeClr val="bg1">
                      <a:alpha val="0"/>
                    </a:schemeClr>
                  </a:gs>
                </a:gsLst>
                <a:lin ang="17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ea typeface="+mj-ea"/>
                </a:endParaRPr>
              </a:p>
            </p:txBody>
          </p:sp>
          <p:grpSp>
            <p:nvGrpSpPr>
              <p:cNvPr id="38" name="组合 72">
                <a:extLst>
                  <a:ext uri="{FF2B5EF4-FFF2-40B4-BE49-F238E27FC236}">
                    <a16:creationId xmlns:a16="http://schemas.microsoft.com/office/drawing/2014/main" id="{A37DFABB-E935-4577-9328-AA0EEEC44112}"/>
                  </a:ext>
                </a:extLst>
              </p:cNvPr>
              <p:cNvGrpSpPr/>
              <p:nvPr/>
            </p:nvGrpSpPr>
            <p:grpSpPr bwMode="auto">
              <a:xfrm>
                <a:off x="557922" y="1433280"/>
                <a:ext cx="558206" cy="643160"/>
                <a:chOff x="557922" y="1433280"/>
                <a:chExt cx="558206" cy="643160"/>
              </a:xfrm>
            </p:grpSpPr>
            <p:sp>
              <p:nvSpPr>
                <p:cNvPr id="39" name="椭圆 31">
                  <a:extLst>
                    <a:ext uri="{FF2B5EF4-FFF2-40B4-BE49-F238E27FC236}">
                      <a16:creationId xmlns:a16="http://schemas.microsoft.com/office/drawing/2014/main" id="{1B708241-22EA-46AE-B255-B1B7EAA143BF}"/>
                    </a:ext>
                  </a:extLst>
                </p:cNvPr>
                <p:cNvSpPr/>
                <p:nvPr/>
              </p:nvSpPr>
              <p:spPr>
                <a:xfrm rot="14983976">
                  <a:off x="822592" y="2013259"/>
                  <a:ext cx="63181" cy="63181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  <p:sp>
              <p:nvSpPr>
                <p:cNvPr id="40" name="椭圆 32">
                  <a:extLst>
                    <a:ext uri="{FF2B5EF4-FFF2-40B4-BE49-F238E27FC236}">
                      <a16:creationId xmlns:a16="http://schemas.microsoft.com/office/drawing/2014/main" id="{24E686F8-D604-42DA-84BB-91AA34ECDB43}"/>
                    </a:ext>
                  </a:extLst>
                </p:cNvPr>
                <p:cNvSpPr/>
                <p:nvPr/>
              </p:nvSpPr>
              <p:spPr>
                <a:xfrm rot="14983976">
                  <a:off x="574761" y="1868410"/>
                  <a:ext cx="63181" cy="63181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  <p:sp>
              <p:nvSpPr>
                <p:cNvPr id="41" name="椭圆 33">
                  <a:extLst>
                    <a:ext uri="{FF2B5EF4-FFF2-40B4-BE49-F238E27FC236}">
                      <a16:creationId xmlns:a16="http://schemas.microsoft.com/office/drawing/2014/main" id="{B6E03805-B849-4C92-A64B-231C75C00B8C}"/>
                    </a:ext>
                  </a:extLst>
                </p:cNvPr>
                <p:cNvSpPr/>
                <p:nvPr/>
              </p:nvSpPr>
              <p:spPr>
                <a:xfrm rot="14983976">
                  <a:off x="1052947" y="1741829"/>
                  <a:ext cx="63181" cy="63181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  <p:sp>
              <p:nvSpPr>
                <p:cNvPr id="42" name="椭圆 34">
                  <a:extLst>
                    <a:ext uri="{FF2B5EF4-FFF2-40B4-BE49-F238E27FC236}">
                      <a16:creationId xmlns:a16="http://schemas.microsoft.com/office/drawing/2014/main" id="{BA655C2D-CDFF-4305-ADF1-98EF1A36B511}"/>
                    </a:ext>
                  </a:extLst>
                </p:cNvPr>
                <p:cNvSpPr/>
                <p:nvPr/>
              </p:nvSpPr>
              <p:spPr>
                <a:xfrm rot="14983976">
                  <a:off x="873729" y="1809155"/>
                  <a:ext cx="43290" cy="43289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  <p:sp>
              <p:nvSpPr>
                <p:cNvPr id="43" name="椭圆 35">
                  <a:extLst>
                    <a:ext uri="{FF2B5EF4-FFF2-40B4-BE49-F238E27FC236}">
                      <a16:creationId xmlns:a16="http://schemas.microsoft.com/office/drawing/2014/main" id="{44EA8649-D2BD-474C-A406-A08B147BEF89}"/>
                    </a:ext>
                  </a:extLst>
                </p:cNvPr>
                <p:cNvSpPr/>
                <p:nvPr/>
              </p:nvSpPr>
              <p:spPr>
                <a:xfrm rot="14983976">
                  <a:off x="557922" y="1433280"/>
                  <a:ext cx="63181" cy="63181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  <p:sp>
              <p:nvSpPr>
                <p:cNvPr id="44" name="椭圆 36">
                  <a:extLst>
                    <a:ext uri="{FF2B5EF4-FFF2-40B4-BE49-F238E27FC236}">
                      <a16:creationId xmlns:a16="http://schemas.microsoft.com/office/drawing/2014/main" id="{7FB1BDC6-2F2B-4FAF-8688-6AC5C5C3404D}"/>
                    </a:ext>
                  </a:extLst>
                </p:cNvPr>
                <p:cNvSpPr/>
                <p:nvPr/>
              </p:nvSpPr>
              <p:spPr>
                <a:xfrm rot="14983976">
                  <a:off x="849627" y="1451571"/>
                  <a:ext cx="63181" cy="63181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  <p:sp>
              <p:nvSpPr>
                <p:cNvPr id="45" name="椭圆 37">
                  <a:extLst>
                    <a:ext uri="{FF2B5EF4-FFF2-40B4-BE49-F238E27FC236}">
                      <a16:creationId xmlns:a16="http://schemas.microsoft.com/office/drawing/2014/main" id="{942F74F0-78AF-4E5C-B1CF-D125DAC8B5BA}"/>
                    </a:ext>
                  </a:extLst>
                </p:cNvPr>
                <p:cNvSpPr/>
                <p:nvPr/>
              </p:nvSpPr>
              <p:spPr>
                <a:xfrm rot="14983976">
                  <a:off x="642622" y="1653592"/>
                  <a:ext cx="63181" cy="63181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01600">
                  <a:noFill/>
                  <a:miter lim="400000"/>
                </a:ln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zh-CN" altLang="en-US" sz="3000" b="1" dirty="0">
                    <a:solidFill>
                      <a:schemeClr val="bg1"/>
                    </a:solidFill>
                    <a:ea typeface="+mj-ea"/>
                    <a:cs typeface="冬青黑体简体中文 W3" panose="020B0300000000000000" charset="-122"/>
                    <a:sym typeface="冬青黑体简体中文 W3" panose="020B0300000000000000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545620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576FA0-0ECE-4BBE-86BA-BF8456F67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7" y="659395"/>
            <a:ext cx="10723884" cy="603403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Data Wrangling Pipeline (1)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649561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BD6DA2-4D58-47F8-94E2-0E0AD39AEA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1" y="519056"/>
            <a:ext cx="9708995" cy="621565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Data Wrangling Pipeline (2)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670733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Collect Data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F02ADD-BE59-455C-8DD1-40DF9A654582}"/>
              </a:ext>
            </a:extLst>
          </p:cNvPr>
          <p:cNvGrpSpPr/>
          <p:nvPr/>
        </p:nvGrpSpPr>
        <p:grpSpPr>
          <a:xfrm>
            <a:off x="720939" y="2681555"/>
            <a:ext cx="5423007" cy="3427125"/>
            <a:chOff x="382592" y="2478432"/>
            <a:chExt cx="5734952" cy="29155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303FC4-1383-4D04-A12F-D6E91076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200"/>
            <a:stretch/>
          </p:blipFill>
          <p:spPr>
            <a:xfrm>
              <a:off x="404136" y="2650733"/>
              <a:ext cx="5713408" cy="2743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12F935-8DFE-4215-8F9B-1F67F909E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548"/>
            <a:stretch/>
          </p:blipFill>
          <p:spPr>
            <a:xfrm>
              <a:off x="382592" y="2478432"/>
              <a:ext cx="5713408" cy="172301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D0C1B13-6015-4E5A-BA23-77B6775C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42" y="2681556"/>
            <a:ext cx="5260367" cy="3429256"/>
          </a:xfrm>
          <a:prstGeom prst="rect">
            <a:avLst/>
          </a:prstGeom>
        </p:spPr>
      </p:pic>
      <p:sp>
        <p:nvSpPr>
          <p:cNvPr id="22" name="矩形 57">
            <a:extLst>
              <a:ext uri="{FF2B5EF4-FFF2-40B4-BE49-F238E27FC236}">
                <a16:creationId xmlns:a16="http://schemas.microsoft.com/office/drawing/2014/main" id="{42C933AF-67E9-4BD1-8850-020EE7B4E9A9}"/>
              </a:ext>
            </a:extLst>
          </p:cNvPr>
          <p:cNvSpPr/>
          <p:nvPr/>
        </p:nvSpPr>
        <p:spPr>
          <a:xfrm>
            <a:off x="616816" y="985622"/>
            <a:ext cx="10828593" cy="420631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  <a:defRPr/>
            </a:pPr>
            <a:r>
              <a:rPr lang="en-US" altLang="zh-CN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Raw data</a:t>
            </a:r>
            <a:endParaRPr lang="zh-CN" altLang="en-US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58">
            <a:extLst>
              <a:ext uri="{FF2B5EF4-FFF2-40B4-BE49-F238E27FC236}">
                <a16:creationId xmlns:a16="http://schemas.microsoft.com/office/drawing/2014/main" id="{31FF59A7-45B8-4BAD-AFEA-90CB1F4A5C82}"/>
              </a:ext>
            </a:extLst>
          </p:cNvPr>
          <p:cNvSpPr/>
          <p:nvPr/>
        </p:nvSpPr>
        <p:spPr>
          <a:xfrm>
            <a:off x="546133" y="909930"/>
            <a:ext cx="10976845" cy="1473674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r>
              <a:rPr lang="en-US" altLang="zh-CN" sz="1600" dirty="0"/>
              <a:t>We obtain Covid data frame from </a:t>
            </a:r>
            <a:r>
              <a:rPr lang="en-US" altLang="zh-CN" sz="1600" b="1" dirty="0"/>
              <a:t>JHU</a:t>
            </a:r>
            <a:r>
              <a:rPr lang="en-US" altLang="zh-CN" sz="1600" dirty="0"/>
              <a:t> </a:t>
            </a:r>
          </a:p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r>
              <a:rPr lang="en-US" altLang="zh-CN" sz="1600" dirty="0"/>
              <a:t>Weather data from Website (</a:t>
            </a:r>
            <a:r>
              <a:rPr lang="en-US" altLang="zh-CN" sz="1600" dirty="0">
                <a:hlinkClick r:id="rId4"/>
              </a:rPr>
              <a:t>https://www.wunderground.com/weather/us/ny/Manhattan</a:t>
            </a:r>
            <a:r>
              <a:rPr lang="en-US" altLang="zh-CN" sz="1600" dirty="0"/>
              <a:t>)</a:t>
            </a:r>
          </a:p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r>
              <a:rPr lang="en-US" altLang="zh-CN" sz="1600" dirty="0"/>
              <a:t>UV(Ultraviolet) data from website(http://www.cnyweather.com/wxuvdetail.php?r=wxuvdetail.php)</a:t>
            </a:r>
          </a:p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25" name="矩形 58">
            <a:extLst>
              <a:ext uri="{FF2B5EF4-FFF2-40B4-BE49-F238E27FC236}">
                <a16:creationId xmlns:a16="http://schemas.microsoft.com/office/drawing/2014/main" id="{68D0F80C-EA50-4A15-B630-7C17D4A3698B}"/>
              </a:ext>
            </a:extLst>
          </p:cNvPr>
          <p:cNvSpPr/>
          <p:nvPr/>
        </p:nvSpPr>
        <p:spPr>
          <a:xfrm>
            <a:off x="546132" y="2514619"/>
            <a:ext cx="10976845" cy="3803984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33E13D-28A0-43EF-A6AF-FC10B1059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231" y="168068"/>
            <a:ext cx="2712746" cy="6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54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Raw Data - Relation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24" name="椭圆 59">
            <a:extLst>
              <a:ext uri="{FF2B5EF4-FFF2-40B4-BE49-F238E27FC236}">
                <a16:creationId xmlns:a16="http://schemas.microsoft.com/office/drawing/2014/main" id="{1DD75CC6-8B53-4BDE-99E1-8FD105598E96}"/>
              </a:ext>
            </a:extLst>
          </p:cNvPr>
          <p:cNvSpPr/>
          <p:nvPr/>
        </p:nvSpPr>
        <p:spPr>
          <a:xfrm>
            <a:off x="694918" y="1056487"/>
            <a:ext cx="314236" cy="289884"/>
          </a:xfrm>
          <a:prstGeom prst="ellipse">
            <a:avLst/>
          </a:prstGeom>
          <a:noFill/>
          <a:ln w="25400" cmpd="thickThin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</a:rPr>
              <a:t>1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矩形 58">
            <a:extLst>
              <a:ext uri="{FF2B5EF4-FFF2-40B4-BE49-F238E27FC236}">
                <a16:creationId xmlns:a16="http://schemas.microsoft.com/office/drawing/2014/main" id="{68D0F80C-EA50-4A15-B630-7C17D4A3698B}"/>
              </a:ext>
            </a:extLst>
          </p:cNvPr>
          <p:cNvSpPr/>
          <p:nvPr/>
        </p:nvSpPr>
        <p:spPr>
          <a:xfrm>
            <a:off x="381000" y="880750"/>
            <a:ext cx="11141977" cy="56121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C0DE6F-B2EB-44C6-AD0E-E8D96F2E9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149" r="1286" b="2273"/>
          <a:stretch/>
        </p:blipFill>
        <p:spPr>
          <a:xfrm>
            <a:off x="486065" y="969297"/>
            <a:ext cx="8647661" cy="5435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A57AF-D5FA-427D-B7E7-5F2DF6264A76}"/>
              </a:ext>
            </a:extLst>
          </p:cNvPr>
          <p:cNvSpPr txBox="1"/>
          <p:nvPr/>
        </p:nvSpPr>
        <p:spPr>
          <a:xfrm>
            <a:off x="9290851" y="3102727"/>
            <a:ext cx="297950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Date: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3/1/2020-</a:t>
            </a:r>
            <a:r>
              <a:rPr lang="en-US" altLang="zh-CN" dirty="0"/>
              <a:t>10/31/2021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0147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Collaboration - GitHub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24" name="椭圆 59">
            <a:extLst>
              <a:ext uri="{FF2B5EF4-FFF2-40B4-BE49-F238E27FC236}">
                <a16:creationId xmlns:a16="http://schemas.microsoft.com/office/drawing/2014/main" id="{1DD75CC6-8B53-4BDE-99E1-8FD105598E96}"/>
              </a:ext>
            </a:extLst>
          </p:cNvPr>
          <p:cNvSpPr/>
          <p:nvPr/>
        </p:nvSpPr>
        <p:spPr>
          <a:xfrm>
            <a:off x="694918" y="1056487"/>
            <a:ext cx="314236" cy="289884"/>
          </a:xfrm>
          <a:prstGeom prst="ellipse">
            <a:avLst/>
          </a:prstGeom>
          <a:noFill/>
          <a:ln w="25400" cmpd="thickThin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</a:rPr>
              <a:t>1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矩形 58">
            <a:extLst>
              <a:ext uri="{FF2B5EF4-FFF2-40B4-BE49-F238E27FC236}">
                <a16:creationId xmlns:a16="http://schemas.microsoft.com/office/drawing/2014/main" id="{68D0F80C-EA50-4A15-B630-7C17D4A3698B}"/>
              </a:ext>
            </a:extLst>
          </p:cNvPr>
          <p:cNvSpPr/>
          <p:nvPr/>
        </p:nvSpPr>
        <p:spPr>
          <a:xfrm>
            <a:off x="381000" y="880750"/>
            <a:ext cx="11141977" cy="56121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pic>
        <p:nvPicPr>
          <p:cNvPr id="13" name="Picture 3" descr="Picture 3">
            <a:extLst>
              <a:ext uri="{FF2B5EF4-FFF2-40B4-BE49-F238E27FC236}">
                <a16:creationId xmlns:a16="http://schemas.microsoft.com/office/drawing/2014/main" id="{E26A9977-1A49-4A2F-A805-C8C1F43B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" y="1001524"/>
            <a:ext cx="10838403" cy="536824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D0809-5F76-4757-9058-A6958E5B778D}"/>
              </a:ext>
            </a:extLst>
          </p:cNvPr>
          <p:cNvSpPr txBox="1"/>
          <p:nvPr/>
        </p:nvSpPr>
        <p:spPr>
          <a:xfrm>
            <a:off x="6829746" y="559046"/>
            <a:ext cx="609771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GitHub: version control and sharing file/storage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7271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B42F5E-23A2-4A34-B150-4C0E94CF85C6}"/>
              </a:ext>
            </a:extLst>
          </p:cNvPr>
          <p:cNvSpPr>
            <a:spLocks noGrp="1"/>
          </p:cNvSpPr>
          <p:nvPr/>
        </p:nvSpPr>
        <p:spPr>
          <a:xfrm>
            <a:off x="587376" y="365125"/>
            <a:ext cx="10164398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dirty="0">
                <a:gradFill flip="none" rotWithShape="1">
                  <a:gsLst>
                    <a:gs pos="0">
                      <a:srgbClr val="0F3188"/>
                    </a:gs>
                    <a:gs pos="87000">
                      <a:schemeClr val="tx1">
                        <a:lumMod val="95000"/>
                        <a:lumOff val="5000"/>
                      </a:schemeClr>
                    </a:gs>
                  </a:gsLst>
                  <a:lin ang="2700000" scaled="1"/>
                  <a:tileRect/>
                </a:gradFill>
                <a:sym typeface="+mn-ea"/>
              </a:rPr>
              <a:t>Missing Data</a:t>
            </a:r>
            <a:endParaRPr lang="zh-CN" altLang="en-US" sz="2800" dirty="0">
              <a:gradFill flip="none" rotWithShape="1">
                <a:gsLst>
                  <a:gs pos="0">
                    <a:srgbClr val="0F3188"/>
                  </a:gs>
                  <a:gs pos="87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  <a:sym typeface="+mn-ea"/>
            </a:endParaRPr>
          </a:p>
        </p:txBody>
      </p:sp>
      <p:sp>
        <p:nvSpPr>
          <p:cNvPr id="12" name="Shape 1862">
            <a:extLst>
              <a:ext uri="{FF2B5EF4-FFF2-40B4-BE49-F238E27FC236}">
                <a16:creationId xmlns:a16="http://schemas.microsoft.com/office/drawing/2014/main" id="{62A1DD74-7238-4D36-AAB3-839E429D6CEB}"/>
              </a:ext>
            </a:extLst>
          </p:cNvPr>
          <p:cNvSpPr/>
          <p:nvPr/>
        </p:nvSpPr>
        <p:spPr>
          <a:xfrm>
            <a:off x="358417" y="-6531"/>
            <a:ext cx="45719" cy="677091"/>
          </a:xfrm>
          <a:prstGeom prst="rect">
            <a:avLst/>
          </a:prstGeom>
          <a:gradFill>
            <a:gsLst>
              <a:gs pos="2125">
                <a:srgbClr val="06549F"/>
              </a:gs>
              <a:gs pos="100000">
                <a:srgbClr val="62C7E3"/>
              </a:gs>
            </a:gsLst>
            <a:lin ang="12863472"/>
          </a:gradFill>
          <a:ln w="12700">
            <a:miter lim="400000"/>
          </a:ln>
        </p:spPr>
        <p:txBody>
          <a:bodyPr lIns="60959" tIns="60959" rIns="60959" bIns="60959" anchor="ctr"/>
          <a:lstStyle/>
          <a:p>
            <a:pPr defTabSz="609600" hangingPunct="0">
              <a:defRPr sz="6000"/>
            </a:pPr>
            <a:endParaRPr sz="30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5AC28-ACB5-462B-A94C-850249F8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38" y="80108"/>
            <a:ext cx="3317087" cy="649348"/>
          </a:xfrm>
          <a:prstGeom prst="rect">
            <a:avLst/>
          </a:prstGeom>
        </p:spPr>
      </p:pic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1AA2BD06-64DC-4F93-AADA-C913BCA45D8C}"/>
              </a:ext>
            </a:extLst>
          </p:cNvPr>
          <p:cNvSpPr/>
          <p:nvPr/>
        </p:nvSpPr>
        <p:spPr>
          <a:xfrm>
            <a:off x="513179" y="1515341"/>
            <a:ext cx="2886075" cy="152876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the missing dates in the date column</a:t>
            </a:r>
          </a:p>
        </p:txBody>
      </p:sp>
      <p:sp>
        <p:nvSpPr>
          <p:cNvPr id="22" name="Rounded Rectangle 4">
            <a:extLst>
              <a:ext uri="{FF2B5EF4-FFF2-40B4-BE49-F238E27FC236}">
                <a16:creationId xmlns:a16="http://schemas.microsoft.com/office/drawing/2014/main" id="{6B4273CE-0B92-4DE0-B03C-BE169D28C23B}"/>
              </a:ext>
            </a:extLst>
          </p:cNvPr>
          <p:cNvSpPr/>
          <p:nvPr/>
        </p:nvSpPr>
        <p:spPr>
          <a:xfrm>
            <a:off x="513179" y="3195320"/>
            <a:ext cx="2886075" cy="152876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Fill the missing data by averaging the former 6 days' data</a:t>
            </a:r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35BDE538-405F-4829-950D-469F6DD75C5B}"/>
              </a:ext>
            </a:extLst>
          </p:cNvPr>
          <p:cNvSpPr/>
          <p:nvPr/>
        </p:nvSpPr>
        <p:spPr>
          <a:xfrm>
            <a:off x="513179" y="4875299"/>
            <a:ext cx="2886075" cy="152876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the new row into the original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F80947-41D8-4CC7-BF0B-094A9BD9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29" y="1515341"/>
            <a:ext cx="3441891" cy="1492868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8991A51-9A44-49E3-B865-19A264DC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229" y="5216898"/>
            <a:ext cx="4567555" cy="845564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435561AC-54C9-4A16-9181-552AFB3A1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229" y="3544357"/>
            <a:ext cx="4067802" cy="830688"/>
          </a:xfrm>
          <a:prstGeom prst="rect">
            <a:avLst/>
          </a:prstGeom>
        </p:spPr>
      </p:pic>
      <p:sp>
        <p:nvSpPr>
          <p:cNvPr id="27" name="矩形 58">
            <a:extLst>
              <a:ext uri="{FF2B5EF4-FFF2-40B4-BE49-F238E27FC236}">
                <a16:creationId xmlns:a16="http://schemas.microsoft.com/office/drawing/2014/main" id="{C069E324-1EA6-4671-98AF-B7ACCE132726}"/>
              </a:ext>
            </a:extLst>
          </p:cNvPr>
          <p:cNvSpPr/>
          <p:nvPr/>
        </p:nvSpPr>
        <p:spPr>
          <a:xfrm>
            <a:off x="381001" y="880750"/>
            <a:ext cx="7987816" cy="56121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28" name="矩形 68">
            <a:extLst>
              <a:ext uri="{FF2B5EF4-FFF2-40B4-BE49-F238E27FC236}">
                <a16:creationId xmlns:a16="http://schemas.microsoft.com/office/drawing/2014/main" id="{42000EAD-E9DA-4634-B572-10575AE36300}"/>
              </a:ext>
            </a:extLst>
          </p:cNvPr>
          <p:cNvSpPr/>
          <p:nvPr/>
        </p:nvSpPr>
        <p:spPr>
          <a:xfrm>
            <a:off x="513178" y="983730"/>
            <a:ext cx="7725605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Whole Row Missing Date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58">
            <a:extLst>
              <a:ext uri="{FF2B5EF4-FFF2-40B4-BE49-F238E27FC236}">
                <a16:creationId xmlns:a16="http://schemas.microsoft.com/office/drawing/2014/main" id="{8CD52DC3-A5BA-4103-AE6F-0C30929BD822}"/>
              </a:ext>
            </a:extLst>
          </p:cNvPr>
          <p:cNvSpPr/>
          <p:nvPr/>
        </p:nvSpPr>
        <p:spPr>
          <a:xfrm>
            <a:off x="8552057" y="880749"/>
            <a:ext cx="3170208" cy="5612125"/>
          </a:xfrm>
          <a:prstGeom prst="rect">
            <a:avLst/>
          </a:prstGeom>
          <a:noFill/>
          <a:ln w="6350">
            <a:solidFill>
              <a:srgbClr val="00AABC"/>
            </a:solidFill>
          </a:ln>
        </p:spPr>
        <p:txBody>
          <a:bodyPr wrap="square" lIns="108000" tIns="612000" rIns="108000" bIns="72000" anchor="t" anchorCtr="0">
            <a:noAutofit/>
          </a:bodyPr>
          <a:lstStyle/>
          <a:p>
            <a:pPr marL="285750" indent="-285750" fontAlgn="base">
              <a:spcBef>
                <a:spcPts val="300"/>
              </a:spcBef>
              <a:spcAft>
                <a:spcPct val="0"/>
              </a:spcAft>
              <a:buClr>
                <a:srgbClr val="0096A0"/>
              </a:buClr>
              <a:buSzPct val="80000"/>
              <a:buFont typeface="Wingdings" panose="05000000000000000000" pitchFamily="2" charset="2"/>
              <a:buChar char="l"/>
              <a:tabLst>
                <a:tab pos="3502025" algn="l"/>
              </a:tabLst>
              <a:defRPr/>
            </a:pPr>
            <a:endParaRPr lang="en-US" altLang="zh-CN" sz="1600" dirty="0"/>
          </a:p>
        </p:txBody>
      </p:sp>
      <p:sp>
        <p:nvSpPr>
          <p:cNvPr id="30" name="矩形 68">
            <a:extLst>
              <a:ext uri="{FF2B5EF4-FFF2-40B4-BE49-F238E27FC236}">
                <a16:creationId xmlns:a16="http://schemas.microsoft.com/office/drawing/2014/main" id="{1214C378-B424-42DD-B94E-60A370FA0873}"/>
              </a:ext>
            </a:extLst>
          </p:cNvPr>
          <p:cNvSpPr/>
          <p:nvPr/>
        </p:nvSpPr>
        <p:spPr>
          <a:xfrm>
            <a:off x="8648754" y="983730"/>
            <a:ext cx="2986692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Missing Humidity Data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D60C2F7-C413-4EFB-8C24-EEF43876E9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21"/>
          <a:stretch/>
        </p:blipFill>
        <p:spPr>
          <a:xfrm>
            <a:off x="8640792" y="1814518"/>
            <a:ext cx="2986692" cy="135597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48B9D56-4A89-4A3C-9DF7-D28CC78AA2BD}"/>
              </a:ext>
            </a:extLst>
          </p:cNvPr>
          <p:cNvGrpSpPr/>
          <p:nvPr/>
        </p:nvGrpSpPr>
        <p:grpSpPr>
          <a:xfrm>
            <a:off x="9733910" y="1416011"/>
            <a:ext cx="1901536" cy="369330"/>
            <a:chOff x="9733910" y="1416011"/>
            <a:chExt cx="1901536" cy="36933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9F3771-B287-4EBA-AD4D-A24373F803CD}"/>
                </a:ext>
              </a:extLst>
            </p:cNvPr>
            <p:cNvCxnSpPr/>
            <p:nvPr/>
          </p:nvCxnSpPr>
          <p:spPr>
            <a:xfrm>
              <a:off x="9739901" y="1731095"/>
              <a:ext cx="1895545" cy="0"/>
            </a:xfrm>
            <a:prstGeom prst="line">
              <a:avLst/>
            </a:prstGeom>
            <a:noFill/>
            <a:ln w="12700" cap="flat">
              <a:solidFill>
                <a:srgbClr val="00AABC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330FD5-92D7-4160-809E-4E1438C9DF15}"/>
                </a:ext>
              </a:extLst>
            </p:cNvPr>
            <p:cNvSpPr txBox="1"/>
            <p:nvPr/>
          </p:nvSpPr>
          <p:spPr>
            <a:xfrm>
              <a:off x="9733910" y="1416011"/>
              <a:ext cx="189554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Two days mean fill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36" name="矩形 68">
            <a:extLst>
              <a:ext uri="{FF2B5EF4-FFF2-40B4-BE49-F238E27FC236}">
                <a16:creationId xmlns:a16="http://schemas.microsoft.com/office/drawing/2014/main" id="{C5C54DA7-BF3A-4DB6-A113-48C8CCD30C33}"/>
              </a:ext>
            </a:extLst>
          </p:cNvPr>
          <p:cNvSpPr/>
          <p:nvPr/>
        </p:nvSpPr>
        <p:spPr>
          <a:xfrm>
            <a:off x="8640792" y="3622248"/>
            <a:ext cx="2986692" cy="455964"/>
          </a:xfrm>
          <a:prstGeom prst="rect">
            <a:avLst/>
          </a:prstGeom>
          <a:solidFill>
            <a:srgbClr val="00AABC"/>
          </a:solidFill>
          <a:ln w="6350">
            <a:noFill/>
          </a:ln>
        </p:spPr>
        <p:txBody>
          <a:bodyPr wrap="square" lIns="468000" tIns="36000" rIns="72000" bIns="36000" anchor="ctr" anchorCtr="0">
            <a:noAutofit/>
          </a:bodyPr>
          <a:lstStyle/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bg1"/>
              </a:buClr>
              <a:buSzPct val="80000"/>
              <a:tabLst>
                <a:tab pos="3502025" algn="l"/>
              </a:tabLst>
            </a:pP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Missing Useless Date</a:t>
            </a:r>
            <a:endParaRPr lang="zh-CN" altLang="en-US" sz="1600" b="1" kern="1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A9FB4A-CDDE-4342-A622-39B1476679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322"/>
          <a:stretch/>
        </p:blipFill>
        <p:spPr>
          <a:xfrm>
            <a:off x="8648754" y="4407905"/>
            <a:ext cx="2986692" cy="78031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C4F0E5-0580-49E6-8C85-9158B9999925}"/>
              </a:ext>
            </a:extLst>
          </p:cNvPr>
          <p:cNvCxnSpPr>
            <a:cxnSpLocks/>
          </p:cNvCxnSpPr>
          <p:nvPr/>
        </p:nvCxnSpPr>
        <p:spPr>
          <a:xfrm>
            <a:off x="9041258" y="4352782"/>
            <a:ext cx="2591192" cy="0"/>
          </a:xfrm>
          <a:prstGeom prst="line">
            <a:avLst/>
          </a:prstGeom>
          <a:noFill/>
          <a:ln w="12700" cap="flat">
            <a:solidFill>
              <a:srgbClr val="00AAB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8885DF-6054-4120-8EBF-B13CF623361E}"/>
              </a:ext>
            </a:extLst>
          </p:cNvPr>
          <p:cNvSpPr txBox="1"/>
          <p:nvPr/>
        </p:nvSpPr>
        <p:spPr>
          <a:xfrm>
            <a:off x="9174822" y="4037698"/>
            <a:ext cx="24516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Filter to delete Feb 30th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0B6B8B-515D-478C-B1B0-3ACA25D261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433" b="1177"/>
          <a:stretch/>
        </p:blipFill>
        <p:spPr>
          <a:xfrm>
            <a:off x="8612416" y="5331956"/>
            <a:ext cx="2986692" cy="67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357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主题​​">
  <a:themeElements>
    <a:clrScheme name="深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F80"/>
      </a:accent1>
      <a:accent2>
        <a:srgbClr val="EFC49C"/>
      </a:accent2>
      <a:accent3>
        <a:srgbClr val="B9A799"/>
      </a:accent3>
      <a:accent4>
        <a:srgbClr val="CA865F"/>
      </a:accent4>
      <a:accent5>
        <a:srgbClr val="DDD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Roboto Bold"/>
        <a:ea typeface="思源宋体 CN Heavy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8BBAD4"/>
            </a:gs>
            <a:gs pos="98000">
              <a:srgbClr val="2F557A"/>
            </a:gs>
          </a:gsLst>
          <a:lin ang="189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1542</Words>
  <Application>Microsoft Office PowerPoint</Application>
  <PresentationFormat>Widescreen</PresentationFormat>
  <Paragraphs>185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Roboto Bold</vt:lpstr>
      <vt:lpstr>微软雅黑</vt:lpstr>
      <vt:lpstr>等线</vt:lpstr>
      <vt:lpstr>Arial</vt:lpstr>
      <vt:lpstr>Calibri</vt:lpstr>
      <vt:lpstr>Calibri Light</vt:lpstr>
      <vt:lpstr>Helvetica</vt:lpstr>
      <vt:lpstr>Roboto</vt:lpstr>
      <vt:lpstr>Stencil</vt:lpstr>
      <vt:lpstr>Times New Roman</vt:lpstr>
      <vt:lpstr>Wingdings</vt:lpstr>
      <vt:lpstr>Office Theme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exploratory analysis of the effect of environmental factors on transmission of COVID-19</dc:title>
  <cp:lastModifiedBy>Shuyang Lu</cp:lastModifiedBy>
  <cp:revision>7</cp:revision>
  <dcterms:modified xsi:type="dcterms:W3CDTF">2021-11-15T16:03:03Z</dcterms:modified>
</cp:coreProperties>
</file>